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69"/>
  </p:notesMasterIdLst>
  <p:sldIdLst>
    <p:sldId id="256" r:id="rId2"/>
    <p:sldId id="430" r:id="rId3"/>
    <p:sldId id="440" r:id="rId4"/>
    <p:sldId id="260" r:id="rId5"/>
    <p:sldId id="258" r:id="rId6"/>
    <p:sldId id="259" r:id="rId7"/>
    <p:sldId id="264" r:id="rId8"/>
    <p:sldId id="435" r:id="rId9"/>
    <p:sldId id="476" r:id="rId10"/>
    <p:sldId id="436" r:id="rId11"/>
    <p:sldId id="437" r:id="rId12"/>
    <p:sldId id="298" r:id="rId13"/>
    <p:sldId id="266" r:id="rId14"/>
    <p:sldId id="261" r:id="rId15"/>
    <p:sldId id="441" r:id="rId16"/>
    <p:sldId id="466" r:id="rId17"/>
    <p:sldId id="268" r:id="rId18"/>
    <p:sldId id="271" r:id="rId19"/>
    <p:sldId id="269" r:id="rId20"/>
    <p:sldId id="270" r:id="rId21"/>
    <p:sldId id="417" r:id="rId22"/>
    <p:sldId id="418" r:id="rId23"/>
    <p:sldId id="419" r:id="rId24"/>
    <p:sldId id="472" r:id="rId25"/>
    <p:sldId id="420" r:id="rId26"/>
    <p:sldId id="442" r:id="rId27"/>
    <p:sldId id="469" r:id="rId28"/>
    <p:sldId id="470" r:id="rId29"/>
    <p:sldId id="415" r:id="rId30"/>
    <p:sldId id="443" r:id="rId31"/>
    <p:sldId id="444" r:id="rId32"/>
    <p:sldId id="446" r:id="rId33"/>
    <p:sldId id="447" r:id="rId34"/>
    <p:sldId id="416" r:id="rId35"/>
    <p:sldId id="448" r:id="rId36"/>
    <p:sldId id="449" r:id="rId37"/>
    <p:sldId id="450" r:id="rId38"/>
    <p:sldId id="451" r:id="rId39"/>
    <p:sldId id="477" r:id="rId40"/>
    <p:sldId id="452" r:id="rId41"/>
    <p:sldId id="453" r:id="rId42"/>
    <p:sldId id="454" r:id="rId43"/>
    <p:sldId id="468" r:id="rId44"/>
    <p:sldId id="342" r:id="rId45"/>
    <p:sldId id="455" r:id="rId46"/>
    <p:sldId id="456" r:id="rId47"/>
    <p:sldId id="457" r:id="rId48"/>
    <p:sldId id="458" r:id="rId49"/>
    <p:sldId id="459" r:id="rId50"/>
    <p:sldId id="471" r:id="rId51"/>
    <p:sldId id="460" r:id="rId52"/>
    <p:sldId id="461" r:id="rId53"/>
    <p:sldId id="462" r:id="rId54"/>
    <p:sldId id="463" r:id="rId55"/>
    <p:sldId id="464" r:id="rId56"/>
    <p:sldId id="465" r:id="rId57"/>
    <p:sldId id="467" r:id="rId58"/>
    <p:sldId id="392" r:id="rId59"/>
    <p:sldId id="394" r:id="rId60"/>
    <p:sldId id="414" r:id="rId61"/>
    <p:sldId id="473" r:id="rId62"/>
    <p:sldId id="433" r:id="rId63"/>
    <p:sldId id="434" r:id="rId64"/>
    <p:sldId id="438" r:id="rId65"/>
    <p:sldId id="474" r:id="rId66"/>
    <p:sldId id="478" r:id="rId67"/>
    <p:sldId id="47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6"/>
    <p:restoredTop sz="87780"/>
  </p:normalViewPr>
  <p:slideViewPr>
    <p:cSldViewPr snapToGrid="0" snapToObjects="1">
      <p:cViewPr varScale="1">
        <p:scale>
          <a:sx n="137" d="100"/>
          <a:sy n="137" d="100"/>
        </p:scale>
        <p:origin x="6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13EF8-3872-3D4A-A596-BC3BE90FBA28}" type="datetimeFigureOut">
              <a:rPr lang="en-US" smtClean="0"/>
              <a:t>9/29/20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79FB1-8C06-1E4D-98B8-E7A038BB341C}" type="slidenum">
              <a:rPr lang="en-US" smtClean="0"/>
              <a:t>‹#›</a:t>
            </a:fld>
            <a:endParaRPr lang="en-US"/>
          </a:p>
        </p:txBody>
      </p:sp>
    </p:spTree>
    <p:extLst>
      <p:ext uri="{BB962C8B-B14F-4D97-AF65-F5344CB8AC3E}">
        <p14:creationId xmlns:p14="http://schemas.microsoft.com/office/powerpoint/2010/main" val="2318732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979FB1-8C06-1E4D-98B8-E7A038BB341C}" type="slidenum">
              <a:rPr lang="en-US" smtClean="0"/>
              <a:t>1</a:t>
            </a:fld>
            <a:endParaRPr lang="en-US"/>
          </a:p>
        </p:txBody>
      </p:sp>
    </p:spTree>
    <p:extLst>
      <p:ext uri="{BB962C8B-B14F-4D97-AF65-F5344CB8AC3E}">
        <p14:creationId xmlns:p14="http://schemas.microsoft.com/office/powerpoint/2010/main" val="2823418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subsequent images from the same case.</a:t>
            </a:r>
          </a:p>
          <a:p>
            <a:r>
              <a:rPr lang="en-US" dirty="0"/>
              <a:t>You can faintly see the </a:t>
            </a:r>
            <a:r>
              <a:rPr lang="en-US" dirty="0" err="1"/>
              <a:t>microcatheter</a:t>
            </a:r>
            <a:r>
              <a:rPr lang="en-US" dirty="0"/>
              <a:t> that the </a:t>
            </a:r>
            <a:r>
              <a:rPr lang="en-US" dirty="0" err="1"/>
              <a:t>neurointerventionalist</a:t>
            </a:r>
            <a:r>
              <a:rPr lang="en-US" dirty="0"/>
              <a:t> has snaked up through the femoral artery,</a:t>
            </a:r>
            <a:r>
              <a:rPr lang="en-US" baseline="0" dirty="0"/>
              <a:t> all the way into the distal internal carotid artery. On the tip of the catheter is an expandable wire cage. The catheter is passed across the soft clot, and then the cage is expanded within the clot, and suction applied through the catheter, hopefully sucking out most of the clot.</a:t>
            </a:r>
          </a:p>
          <a:p>
            <a:r>
              <a:rPr lang="en-US" baseline="0" dirty="0"/>
              <a:t>The second image shows the catheter in place, with some slight restoration of flow in the MCA (notice the lenticulostriate arteries).</a:t>
            </a:r>
          </a:p>
          <a:p>
            <a:r>
              <a:rPr lang="en-US" baseline="0" dirty="0"/>
              <a:t>The 3</a:t>
            </a:r>
            <a:r>
              <a:rPr lang="en-US" baseline="30000" dirty="0"/>
              <a:t>rd</a:t>
            </a:r>
            <a:r>
              <a:rPr lang="en-US" baseline="0" dirty="0"/>
              <a:t> image shows complete restoration of MCA flow after clot retrieval. Saving brain, saving lives!</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12</a:t>
            </a:fld>
            <a:endParaRPr lang="en-US"/>
          </a:p>
        </p:txBody>
      </p:sp>
    </p:spTree>
    <p:extLst>
      <p:ext uri="{BB962C8B-B14F-4D97-AF65-F5344CB8AC3E}">
        <p14:creationId xmlns:p14="http://schemas.microsoft.com/office/powerpoint/2010/main" val="2213291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04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17</a:t>
            </a:fld>
            <a:endParaRPr/>
          </a:p>
        </p:txBody>
      </p:sp>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 name="Shape 235"/>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p>
        </p:txBody>
      </p:sp>
    </p:spTree>
    <p:extLst>
      <p:ext uri="{BB962C8B-B14F-4D97-AF65-F5344CB8AC3E}">
        <p14:creationId xmlns:p14="http://schemas.microsoft.com/office/powerpoint/2010/main" val="1138213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18</a:t>
            </a:fld>
            <a:endParaRPr/>
          </a:p>
        </p:txBody>
      </p:sp>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3" name="Shape 24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sz="1800" b="0" i="0" u="none" strike="noStrike" cap="none" dirty="0"/>
              <a:t>Note midline shift to the left!</a:t>
            </a:r>
          </a:p>
          <a:p>
            <a:pPr marL="0" marR="0" lvl="0" indent="0" algn="l" rtl="0">
              <a:spcBef>
                <a:spcPts val="0"/>
              </a:spcBef>
              <a:spcAft>
                <a:spcPts val="0"/>
              </a:spcAft>
              <a:buSzPts val="1800"/>
              <a:buFont typeface="Arial"/>
              <a:buNone/>
            </a:pPr>
            <a:endParaRPr lang="en-US" sz="1800" b="0" i="0" u="none" strike="noStrike" cap="none" dirty="0"/>
          </a:p>
          <a:p>
            <a:pPr marL="0" marR="0" lvl="0" indent="0" algn="l" rtl="0">
              <a:spcBef>
                <a:spcPts val="0"/>
              </a:spcBef>
              <a:spcAft>
                <a:spcPts val="0"/>
              </a:spcAft>
              <a:buSzPts val="1800"/>
              <a:buFont typeface="Arial"/>
              <a:buNone/>
            </a:pPr>
            <a:r>
              <a:rPr lang="en-US" sz="1200" b="0" i="0" kern="1200" dirty="0">
                <a:solidFill>
                  <a:schemeClr val="tx1"/>
                </a:solidFill>
                <a:effectLst/>
                <a:latin typeface="+mn-lt"/>
                <a:ea typeface="+mn-ea"/>
                <a:cs typeface="+mn-cs"/>
              </a:rPr>
              <a:t>putamen and the globus pallidus</a:t>
            </a:r>
            <a:endParaRPr dirty="0"/>
          </a:p>
        </p:txBody>
      </p:sp>
    </p:spTree>
    <p:extLst>
      <p:ext uri="{BB962C8B-B14F-4D97-AF65-F5344CB8AC3E}">
        <p14:creationId xmlns:p14="http://schemas.microsoft.com/office/powerpoint/2010/main" val="150934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a:p>
        </p:txBody>
      </p:sp>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1" name="Shape 25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t>Lentiform nucleus = putamen and globus pallidus</a:t>
            </a:r>
            <a:endParaRPr sz="1800" b="0" i="0" u="none" strike="noStrike" cap="none" dirty="0"/>
          </a:p>
        </p:txBody>
      </p:sp>
    </p:spTree>
    <p:extLst>
      <p:ext uri="{BB962C8B-B14F-4D97-AF65-F5344CB8AC3E}">
        <p14:creationId xmlns:p14="http://schemas.microsoft.com/office/powerpoint/2010/main" val="383952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20</a:t>
            </a:fld>
            <a:endParaRPr/>
          </a:p>
        </p:txBody>
      </p:sp>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 name="Shape 259"/>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dirty="0"/>
          </a:p>
        </p:txBody>
      </p:sp>
    </p:spTree>
    <p:extLst>
      <p:ext uri="{BB962C8B-B14F-4D97-AF65-F5344CB8AC3E}">
        <p14:creationId xmlns:p14="http://schemas.microsoft.com/office/powerpoint/2010/main" val="856207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992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schematic might help you understand how skull fracture</a:t>
            </a:r>
            <a:r>
              <a:rPr lang="en-US" baseline="0" dirty="0"/>
              <a:t> and meningeal vessel injury predispose to epidural hematoma formation</a:t>
            </a:r>
          </a:p>
          <a:p>
            <a:r>
              <a:rPr lang="en-US" baseline="0" dirty="0"/>
              <a:t>--The epidural space is a potential space which does not exist in normal individuals—the dura is normally intimately associated with the periosteum of the skull. </a:t>
            </a:r>
          </a:p>
          <a:p>
            <a:r>
              <a:rPr lang="en-US" baseline="0" dirty="0"/>
              <a:t>--A fracture may injure a meningeal vessel (the middle meningeal artery is the largest of the meningeal vessels), and the high arterial pressure bleeding peels the dura off of the skull, creating a hematoma in the epidural space. </a:t>
            </a:r>
          </a:p>
          <a:p>
            <a:r>
              <a:rPr lang="en-US" baseline="0" dirty="0"/>
              <a:t>--These generally do not cross sutures, as the dura is more tightly bound to the skull at the sutures. This creates a more focal, lens shaped hematoma.</a:t>
            </a:r>
          </a:p>
          <a:p>
            <a:endParaRPr lang="en-US" baseline="0" dirty="0"/>
          </a:p>
          <a:p>
            <a:r>
              <a:rPr lang="en-US" baseline="0" dirty="0"/>
              <a:t>You may hear another buzz-word—the so-called “lucid period”—this refers to the fact that patients are generally lucid for a couple hours after the initial injury. This is because the brain itself is shielded from the noxious effects of the blood by the dura, so the patient may not experience significant neurologic symptoms initially. However, the arterial pressures lend to rapid accumulation of blood, with rapid destabilization and death due to brain herniation after the initial “lucid period”.</a:t>
            </a:r>
            <a:endParaRPr lang="en-US" dirty="0"/>
          </a:p>
        </p:txBody>
      </p:sp>
      <p:sp>
        <p:nvSpPr>
          <p:cNvPr id="4" name="Slide Number Placeholder 3"/>
          <p:cNvSpPr>
            <a:spLocks noGrp="1"/>
          </p:cNvSpPr>
          <p:nvPr>
            <p:ph type="sldNum" sz="quarter" idx="10"/>
          </p:nvPr>
        </p:nvSpPr>
        <p:spPr/>
        <p:txBody>
          <a:bodyPr/>
          <a:lstStyle/>
          <a:p>
            <a:fld id="{A495469C-D159-4346-A879-7A4E0378D759}" type="slidenum">
              <a:rPr lang="en-US" smtClean="0"/>
              <a:t>29</a:t>
            </a:fld>
            <a:endParaRPr lang="en-US"/>
          </a:p>
        </p:txBody>
      </p:sp>
    </p:spTree>
    <p:extLst>
      <p:ext uri="{BB962C8B-B14F-4D97-AF65-F5344CB8AC3E}">
        <p14:creationId xmlns:p14="http://schemas.microsoft.com/office/powerpoint/2010/main" val="151782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schematic may</a:t>
            </a:r>
            <a:r>
              <a:rPr lang="en-US" baseline="0" dirty="0"/>
              <a:t> help you understand how these subdural bleeds happen. </a:t>
            </a:r>
          </a:p>
          <a:p>
            <a:r>
              <a:rPr lang="en-US" baseline="0" dirty="0"/>
              <a:t>--As you know, venous blood in the brain drains via central and cortical veins which empty into the dural venous sinus system, which then empties into the jugular veins. </a:t>
            </a:r>
          </a:p>
          <a:p>
            <a:r>
              <a:rPr lang="en-US" baseline="0" dirty="0"/>
              <a:t>--These veins that empty into the dural sinuses have to cross from the subarachnoid space where they reside, across the arachnoid and dural layers. The attachment points where they cross are particularly susceptible to shearing and acceleration/deceleration forces. </a:t>
            </a:r>
          </a:p>
          <a:p>
            <a:r>
              <a:rPr lang="en-US" baseline="0" dirty="0"/>
              <a:t>--When the bridging veins tear, they bleed into the potential space between the arachnoid and dural layers (the subdural space)</a:t>
            </a:r>
          </a:p>
          <a:p>
            <a:endParaRPr lang="en-US" baseline="0" dirty="0"/>
          </a:p>
          <a:p>
            <a:r>
              <a:rPr lang="en-US" baseline="0" dirty="0"/>
              <a:t>--The bleeding is therefore venous (not arterial like epidural usually is)</a:t>
            </a:r>
          </a:p>
          <a:p>
            <a:r>
              <a:rPr lang="en-US" baseline="0" dirty="0"/>
              <a:t>--The shape of the hematoma is generally more crescent shaped as the blood can follow the contour around the entire brain hemisphere, and is not bounded by the dural suture attachments</a:t>
            </a:r>
          </a:p>
          <a:p>
            <a:r>
              <a:rPr lang="en-US" baseline="0" dirty="0"/>
              <a:t>--however, as it is subdural, it cannot cross the </a:t>
            </a:r>
            <a:r>
              <a:rPr lang="en-US" baseline="0" dirty="0" err="1"/>
              <a:t>falx</a:t>
            </a:r>
            <a:r>
              <a:rPr lang="en-US" baseline="0" dirty="0"/>
              <a:t> (see coronal CT, in which hematoma follows around the brain, and then medially along the </a:t>
            </a:r>
            <a:r>
              <a:rPr lang="en-US" baseline="0" dirty="0" err="1"/>
              <a:t>falx</a:t>
            </a:r>
            <a:r>
              <a:rPr lang="en-US" baseline="0" dirty="0"/>
              <a:t>, without crossing it).</a:t>
            </a:r>
            <a:endParaRPr lang="en-US" dirty="0"/>
          </a:p>
        </p:txBody>
      </p:sp>
      <p:sp>
        <p:nvSpPr>
          <p:cNvPr id="4" name="Slide Number Placeholder 3"/>
          <p:cNvSpPr>
            <a:spLocks noGrp="1"/>
          </p:cNvSpPr>
          <p:nvPr>
            <p:ph type="sldNum" sz="quarter" idx="10"/>
          </p:nvPr>
        </p:nvSpPr>
        <p:spPr/>
        <p:txBody>
          <a:bodyPr/>
          <a:lstStyle/>
          <a:p>
            <a:fld id="{A495469C-D159-4346-A879-7A4E0378D759}" type="slidenum">
              <a:rPr lang="en-US" smtClean="0"/>
              <a:t>34</a:t>
            </a:fld>
            <a:endParaRPr lang="en-US"/>
          </a:p>
        </p:txBody>
      </p:sp>
    </p:spTree>
    <p:extLst>
      <p:ext uri="{BB962C8B-B14F-4D97-AF65-F5344CB8AC3E}">
        <p14:creationId xmlns:p14="http://schemas.microsoft.com/office/powerpoint/2010/main" val="217584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Heterogeneous appearance suggests acute on chronic bleed</a:t>
            </a:r>
            <a:br>
              <a:rPr lang="en-US" b="0" dirty="0"/>
            </a:br>
            <a:r>
              <a:rPr lang="en-US" b="0" dirty="0"/>
              <a:t>- (dark chronic, bright acute)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Hematocrit effect on this study suggests clotting disorder or anticoagulation</a:t>
            </a:r>
          </a:p>
          <a:p>
            <a:endParaRPr lang="en-US" dirty="0"/>
          </a:p>
          <a:p>
            <a:endParaRPr lang="en-US" dirty="0"/>
          </a:p>
        </p:txBody>
      </p:sp>
      <p:sp>
        <p:nvSpPr>
          <p:cNvPr id="4" name="Slide Number Placeholder 3"/>
          <p:cNvSpPr>
            <a:spLocks noGrp="1"/>
          </p:cNvSpPr>
          <p:nvPr>
            <p:ph type="sldNum" sz="quarter" idx="5"/>
          </p:nvPr>
        </p:nvSpPr>
        <p:spPr/>
        <p:txBody>
          <a:bodyPr/>
          <a:lstStyle/>
          <a:p>
            <a:fld id="{FC979FB1-8C06-1E4D-98B8-E7A038BB341C}" type="slidenum">
              <a:rPr lang="en-US" smtClean="0"/>
              <a:t>38</a:t>
            </a:fld>
            <a:endParaRPr lang="en-US"/>
          </a:p>
        </p:txBody>
      </p:sp>
    </p:spTree>
    <p:extLst>
      <p:ext uri="{BB962C8B-B14F-4D97-AF65-F5344CB8AC3E}">
        <p14:creationId xmlns:p14="http://schemas.microsoft.com/office/powerpoint/2010/main" val="308463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167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b="0" dirty="0"/>
              <a:t>Tends to appear as linear high attenuation in cisterns/sulci</a:t>
            </a:r>
          </a:p>
          <a:p>
            <a:pPr lvl="1" indent="-342900">
              <a:buFontTx/>
              <a:buChar char="-"/>
            </a:pPr>
            <a:endParaRPr lang="en-US" b="0" dirty="0"/>
          </a:p>
        </p:txBody>
      </p:sp>
      <p:sp>
        <p:nvSpPr>
          <p:cNvPr id="4" name="Slide Number Placeholder 3"/>
          <p:cNvSpPr>
            <a:spLocks noGrp="1"/>
          </p:cNvSpPr>
          <p:nvPr>
            <p:ph type="sldNum" sz="quarter" idx="5"/>
          </p:nvPr>
        </p:nvSpPr>
        <p:spPr/>
        <p:txBody>
          <a:bodyPr/>
          <a:lstStyle/>
          <a:p>
            <a:fld id="{FC979FB1-8C06-1E4D-98B8-E7A038BB341C}" type="slidenum">
              <a:rPr lang="en-US" smtClean="0"/>
              <a:t>40</a:t>
            </a:fld>
            <a:endParaRPr lang="en-US"/>
          </a:p>
        </p:txBody>
      </p:sp>
    </p:spTree>
    <p:extLst>
      <p:ext uri="{BB962C8B-B14F-4D97-AF65-F5344CB8AC3E}">
        <p14:creationId xmlns:p14="http://schemas.microsoft.com/office/powerpoint/2010/main" val="112866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979FB1-8C06-1E4D-98B8-E7A038BB341C}" type="slidenum">
              <a:rPr lang="en-US" smtClean="0"/>
              <a:t>43</a:t>
            </a:fld>
            <a:endParaRPr lang="en-US"/>
          </a:p>
        </p:txBody>
      </p:sp>
    </p:spTree>
    <p:extLst>
      <p:ext uri="{BB962C8B-B14F-4D97-AF65-F5344CB8AC3E}">
        <p14:creationId xmlns:p14="http://schemas.microsoft.com/office/powerpoint/2010/main" val="2618054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ACOM</a:t>
            </a:r>
          </a:p>
          <a:p>
            <a:r>
              <a:rPr lang="en-US" dirty="0"/>
              <a:t>IC-</a:t>
            </a:r>
            <a:r>
              <a:rPr lang="en-US" dirty="0" err="1"/>
              <a:t>PCom</a:t>
            </a:r>
            <a:r>
              <a:rPr lang="en-US" dirty="0"/>
              <a:t> junction</a:t>
            </a:r>
          </a:p>
          <a:p>
            <a:r>
              <a:rPr lang="en-US" dirty="0"/>
              <a:t>MCA bifurcation</a:t>
            </a:r>
          </a:p>
          <a:p>
            <a:r>
              <a:rPr lang="en-US" dirty="0"/>
              <a:t>Basilar tip</a:t>
            </a:r>
          </a:p>
        </p:txBody>
      </p:sp>
      <p:sp>
        <p:nvSpPr>
          <p:cNvPr id="4" name="Slide Number Placeholder 3"/>
          <p:cNvSpPr>
            <a:spLocks noGrp="1"/>
          </p:cNvSpPr>
          <p:nvPr>
            <p:ph type="sldNum" sz="quarter" idx="5"/>
          </p:nvPr>
        </p:nvSpPr>
        <p:spPr/>
        <p:txBody>
          <a:bodyPr/>
          <a:lstStyle/>
          <a:p>
            <a:fld id="{FC979FB1-8C06-1E4D-98B8-E7A038BB341C}" type="slidenum">
              <a:rPr lang="en-US" smtClean="0"/>
              <a:t>44</a:t>
            </a:fld>
            <a:endParaRPr lang="en-US"/>
          </a:p>
        </p:txBody>
      </p:sp>
    </p:spTree>
    <p:extLst>
      <p:ext uri="{BB962C8B-B14F-4D97-AF65-F5344CB8AC3E}">
        <p14:creationId xmlns:p14="http://schemas.microsoft.com/office/powerpoint/2010/main" val="27229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0" i="0" kern="1200" dirty="0">
                <a:solidFill>
                  <a:schemeClr val="tx1"/>
                </a:solidFill>
                <a:effectLst/>
                <a:latin typeface="+mn-lt"/>
                <a:ea typeface="+mn-ea"/>
                <a:cs typeface="+mn-cs"/>
              </a:rPr>
              <a:t>external blow (yellow arrow)</a:t>
            </a:r>
          </a:p>
          <a:p>
            <a:pPr marL="228600" indent="-228600">
              <a:buFont typeface="+mj-lt"/>
              <a:buAutoNum type="arabicPeriod"/>
            </a:pPr>
            <a:r>
              <a:rPr lang="en-US" sz="1200" b="0" i="0" kern="1200" dirty="0">
                <a:solidFill>
                  <a:schemeClr val="tx1"/>
                </a:solidFill>
                <a:effectLst/>
                <a:latin typeface="+mn-lt"/>
                <a:ea typeface="+mn-ea"/>
                <a:cs typeface="+mn-cs"/>
              </a:rPr>
              <a:t>skull is accelerated away from blow (purple arrows) and impacts upon the underlying brain (coup)</a:t>
            </a:r>
          </a:p>
          <a:p>
            <a:pPr marL="228600" indent="-228600">
              <a:buFont typeface="+mj-lt"/>
              <a:buAutoNum type="arabicPeriod"/>
            </a:pPr>
            <a:r>
              <a:rPr lang="en-US" sz="1200" b="0" i="0" kern="1200" dirty="0">
                <a:solidFill>
                  <a:schemeClr val="tx1"/>
                </a:solidFill>
                <a:effectLst/>
                <a:latin typeface="+mn-lt"/>
                <a:ea typeface="+mn-ea"/>
                <a:cs typeface="+mn-cs"/>
              </a:rPr>
              <a:t>brain is also accelerated away from blow (blue arrow)</a:t>
            </a:r>
          </a:p>
          <a:p>
            <a:pPr marL="228600" indent="-228600">
              <a:buFont typeface="+mj-lt"/>
              <a:buAutoNum type="arabicPeriod"/>
            </a:pPr>
            <a:r>
              <a:rPr lang="en-US" sz="1200" b="0" i="0" kern="1200" dirty="0">
                <a:solidFill>
                  <a:schemeClr val="tx1"/>
                </a:solidFill>
                <a:effectLst/>
                <a:latin typeface="+mn-lt"/>
                <a:ea typeface="+mn-ea"/>
                <a:cs typeface="+mn-cs"/>
              </a:rPr>
              <a:t>brain then impacts upon the skull opposite the initial blow (contrecoup)</a:t>
            </a:r>
          </a:p>
        </p:txBody>
      </p:sp>
      <p:sp>
        <p:nvSpPr>
          <p:cNvPr id="4" name="Slide Number Placeholder 3"/>
          <p:cNvSpPr>
            <a:spLocks noGrp="1"/>
          </p:cNvSpPr>
          <p:nvPr>
            <p:ph type="sldNum" sz="quarter" idx="5"/>
          </p:nvPr>
        </p:nvSpPr>
        <p:spPr/>
        <p:txBody>
          <a:bodyPr/>
          <a:lstStyle/>
          <a:p>
            <a:fld id="{FC979FB1-8C06-1E4D-98B8-E7A038BB341C}" type="slidenum">
              <a:rPr lang="en-US" smtClean="0"/>
              <a:t>50</a:t>
            </a:fld>
            <a:endParaRPr lang="en-US"/>
          </a:p>
        </p:txBody>
      </p:sp>
    </p:spTree>
    <p:extLst>
      <p:ext uri="{BB962C8B-B14F-4D97-AF65-F5344CB8AC3E}">
        <p14:creationId xmlns:p14="http://schemas.microsoft.com/office/powerpoint/2010/main" val="2131128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979FB1-8C06-1E4D-98B8-E7A038BB341C}" type="slidenum">
              <a:rPr lang="en-US" smtClean="0"/>
              <a:t>53</a:t>
            </a:fld>
            <a:endParaRPr lang="en-US"/>
          </a:p>
        </p:txBody>
      </p:sp>
    </p:spTree>
    <p:extLst>
      <p:ext uri="{BB962C8B-B14F-4D97-AF65-F5344CB8AC3E}">
        <p14:creationId xmlns:p14="http://schemas.microsoft.com/office/powerpoint/2010/main" val="3208764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979FB1-8C06-1E4D-98B8-E7A038BB341C}" type="slidenum">
              <a:rPr lang="en-US" smtClean="0"/>
              <a:t>54</a:t>
            </a:fld>
            <a:endParaRPr lang="en-US"/>
          </a:p>
        </p:txBody>
      </p:sp>
    </p:spTree>
    <p:extLst>
      <p:ext uri="{BB962C8B-B14F-4D97-AF65-F5344CB8AC3E}">
        <p14:creationId xmlns:p14="http://schemas.microsoft.com/office/powerpoint/2010/main" val="2351048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case</a:t>
            </a:r>
          </a:p>
          <a:p>
            <a:r>
              <a:rPr lang="en-US" dirty="0"/>
              <a:t>This</a:t>
            </a:r>
            <a:r>
              <a:rPr lang="en-US" baseline="0" dirty="0"/>
              <a:t> patient comes in with headache, somnolence, and weakness. A code stroke is called.</a:t>
            </a:r>
          </a:p>
          <a:p>
            <a:r>
              <a:rPr lang="en-US" baseline="0" dirty="0"/>
              <a:t>You see intracranial hemorrhage</a:t>
            </a:r>
          </a:p>
          <a:p>
            <a:r>
              <a:rPr lang="en-US" baseline="0" dirty="0"/>
              <a:t>Where is it?</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58</a:t>
            </a:fld>
            <a:endParaRPr lang="en-US"/>
          </a:p>
        </p:txBody>
      </p:sp>
    </p:spTree>
    <p:extLst>
      <p:ext uri="{BB962C8B-B14F-4D97-AF65-F5344CB8AC3E}">
        <p14:creationId xmlns:p14="http://schemas.microsoft.com/office/powerpoint/2010/main" val="2714693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Subarachnoid--remember the subarachnoid space includes the CSF spaces around the cerebrum</a:t>
            </a:r>
            <a:r>
              <a:rPr lang="en-US" baseline="0" dirty="0"/>
              <a:t> (in the sulci), and around the brainstem and cerebellum (the basal cisterns)</a:t>
            </a:r>
          </a:p>
          <a:p>
            <a:r>
              <a:rPr lang="en-US" baseline="0" dirty="0"/>
              <a:t>--In this case you can see blood in the </a:t>
            </a:r>
            <a:r>
              <a:rPr lang="en-US" dirty="0" err="1"/>
              <a:t>sylvian</a:t>
            </a:r>
            <a:r>
              <a:rPr lang="en-US" dirty="0"/>
              <a:t> fissures,</a:t>
            </a:r>
            <a:r>
              <a:rPr lang="en-US" baseline="0" dirty="0"/>
              <a:t> and the </a:t>
            </a:r>
            <a:r>
              <a:rPr lang="en-US" baseline="0" dirty="0" err="1"/>
              <a:t>interhemispheric</a:t>
            </a:r>
            <a:r>
              <a:rPr lang="en-US" baseline="0" dirty="0"/>
              <a:t> fissure</a:t>
            </a:r>
            <a:r>
              <a:rPr lang="en-US" dirty="0"/>
              <a:t>, as well as the </a:t>
            </a:r>
            <a:r>
              <a:rPr lang="en-US" dirty="0" err="1"/>
              <a:t>quadrigeminal</a:t>
            </a:r>
            <a:r>
              <a:rPr lang="en-US" baseline="0" dirty="0"/>
              <a:t> cistern, and </a:t>
            </a:r>
            <a:r>
              <a:rPr lang="en-US" baseline="0" dirty="0" err="1"/>
              <a:t>suprasellar</a:t>
            </a:r>
            <a:r>
              <a:rPr lang="en-US" baseline="0" dirty="0"/>
              <a:t>/</a:t>
            </a:r>
            <a:r>
              <a:rPr lang="en-US" baseline="0" dirty="0" err="1"/>
              <a:t>interpeduncular</a:t>
            </a:r>
            <a:r>
              <a:rPr lang="en-US" baseline="0" dirty="0"/>
              <a:t> cistern </a:t>
            </a:r>
          </a:p>
          <a:p>
            <a:endParaRPr lang="en-US" baseline="0" dirty="0"/>
          </a:p>
          <a:p>
            <a:r>
              <a:rPr lang="en-US" baseline="0" dirty="0"/>
              <a:t>(note the </a:t>
            </a:r>
            <a:r>
              <a:rPr lang="en-US" baseline="0" dirty="0" err="1"/>
              <a:t>hyperdensities</a:t>
            </a:r>
            <a:r>
              <a:rPr lang="en-US" baseline="0" dirty="0"/>
              <a:t> in the lateral ventricles are normal calcifications in the choroid plexus). </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59</a:t>
            </a:fld>
            <a:endParaRPr lang="en-US"/>
          </a:p>
        </p:txBody>
      </p:sp>
    </p:spTree>
    <p:extLst>
      <p:ext uri="{BB962C8B-B14F-4D97-AF65-F5344CB8AC3E}">
        <p14:creationId xmlns:p14="http://schemas.microsoft.com/office/powerpoint/2010/main" val="3095503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two step question--to answer this question, you need to first be able to distinguish in</a:t>
            </a:r>
            <a:r>
              <a:rPr lang="en-US" baseline="0" dirty="0"/>
              <a:t> </a:t>
            </a:r>
            <a:r>
              <a:rPr lang="en-US" dirty="0"/>
              <a:t>what space the hematoma is—then you have to know the common mechanisms of the types of</a:t>
            </a:r>
            <a:r>
              <a:rPr lang="en-US" baseline="0" dirty="0"/>
              <a:t> hemorrhages</a:t>
            </a:r>
            <a:r>
              <a:rPr lang="en-US" dirty="0"/>
              <a:t>. </a:t>
            </a:r>
          </a:p>
          <a:p>
            <a:r>
              <a:rPr lang="en-US" dirty="0"/>
              <a:t>-A skull fracture can cause an epidural hematoma by injuring a meningeal vessel.</a:t>
            </a:r>
          </a:p>
          <a:p>
            <a:r>
              <a:rPr lang="en-US" dirty="0"/>
              <a:t>-Shear forces can cause axonal injury and small parenchymal hemorrhage.</a:t>
            </a:r>
            <a:r>
              <a:rPr lang="en-US" baseline="0" dirty="0"/>
              <a:t> </a:t>
            </a:r>
          </a:p>
          <a:p>
            <a:r>
              <a:rPr lang="en-US" baseline="0" dirty="0"/>
              <a:t>-Shear forces and anticoagulation can both cause subdural hemorrhage. </a:t>
            </a:r>
          </a:p>
          <a:p>
            <a:r>
              <a:rPr lang="en-US" baseline="0" dirty="0"/>
              <a:t>-A penetrating injury, like a bullet wound, would cause hemorrhage in multiple spaces.</a:t>
            </a:r>
          </a:p>
          <a:p>
            <a:endParaRPr lang="en-US" dirty="0"/>
          </a:p>
          <a:p>
            <a:r>
              <a:rPr lang="en-US" dirty="0"/>
              <a:t>So is this hematoma epidural or subdural? </a:t>
            </a:r>
          </a:p>
        </p:txBody>
      </p:sp>
      <p:sp>
        <p:nvSpPr>
          <p:cNvPr id="4" name="Slide Number Placeholder 3"/>
          <p:cNvSpPr>
            <a:spLocks noGrp="1"/>
          </p:cNvSpPr>
          <p:nvPr>
            <p:ph type="sldNum" sz="quarter" idx="10"/>
          </p:nvPr>
        </p:nvSpPr>
        <p:spPr/>
        <p:txBody>
          <a:bodyPr/>
          <a:lstStyle/>
          <a:p>
            <a:fld id="{63DB0FE3-51FE-6540-BCDF-20CE28078033}" type="slidenum">
              <a:rPr lang="en-US" smtClean="0"/>
              <a:t>60</a:t>
            </a:fld>
            <a:endParaRPr lang="en-US"/>
          </a:p>
        </p:txBody>
      </p:sp>
    </p:spTree>
    <p:extLst>
      <p:ext uri="{BB962C8B-B14F-4D97-AF65-F5344CB8AC3E}">
        <p14:creationId xmlns:p14="http://schemas.microsoft.com/office/powerpoint/2010/main" val="3375870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epidural hematoma, which is associated with injury to the meningeal vessels, often caused</a:t>
            </a:r>
            <a:r>
              <a:rPr lang="en-US" baseline="0" dirty="0"/>
              <a:t> by skull fracture. </a:t>
            </a:r>
          </a:p>
          <a:p>
            <a:r>
              <a:rPr lang="en-US" dirty="0"/>
              <a:t>Clues:</a:t>
            </a:r>
            <a:r>
              <a:rPr lang="en-US" baseline="0" dirty="0"/>
              <a:t> </a:t>
            </a:r>
          </a:p>
          <a:p>
            <a:r>
              <a:rPr lang="en-US" baseline="0" dirty="0"/>
              <a:t>-the hematoma is lens shaped (not crescent shaped). </a:t>
            </a:r>
          </a:p>
          <a:p>
            <a:r>
              <a:rPr lang="en-US" baseline="0" dirty="0"/>
              <a:t>-The hematoma does not cross suture lines (it extends to the lambdoidal suture posteriorly and the </a:t>
            </a:r>
            <a:r>
              <a:rPr lang="en-US" baseline="0" dirty="0" err="1"/>
              <a:t>sphenofrontal</a:t>
            </a:r>
            <a:r>
              <a:rPr lang="en-US" baseline="0" dirty="0"/>
              <a:t> suture anteriorly).</a:t>
            </a:r>
          </a:p>
        </p:txBody>
      </p:sp>
      <p:sp>
        <p:nvSpPr>
          <p:cNvPr id="4" name="Slide Number Placeholder 3"/>
          <p:cNvSpPr>
            <a:spLocks noGrp="1"/>
          </p:cNvSpPr>
          <p:nvPr>
            <p:ph type="sldNum" sz="quarter" idx="10"/>
          </p:nvPr>
        </p:nvSpPr>
        <p:spPr/>
        <p:txBody>
          <a:bodyPr/>
          <a:lstStyle/>
          <a:p>
            <a:fld id="{63DB0FE3-51FE-6540-BCDF-20CE28078033}" type="slidenum">
              <a:rPr lang="en-US" smtClean="0"/>
              <a:t>61</a:t>
            </a:fld>
            <a:endParaRPr lang="en-US"/>
          </a:p>
        </p:txBody>
      </p:sp>
    </p:spTree>
    <p:extLst>
      <p:ext uri="{BB962C8B-B14F-4D97-AF65-F5344CB8AC3E}">
        <p14:creationId xmlns:p14="http://schemas.microsoft.com/office/powerpoint/2010/main" val="356584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is available everywhere, in big cities and rural hospitals</a:t>
            </a:r>
          </a:p>
          <a:p>
            <a:r>
              <a:rPr lang="en-US" dirty="0"/>
              <a:t>-It is very fast—a head CT only takes a few seconds</a:t>
            </a:r>
          </a:p>
          <a:p>
            <a:r>
              <a:rPr lang="en-US" dirty="0"/>
              <a:t>-And it’s best for seeing acute blood (as well as fractures)</a:t>
            </a:r>
          </a:p>
          <a:p>
            <a:endParaRPr lang="en-US" dirty="0"/>
          </a:p>
          <a:p>
            <a:r>
              <a:rPr lang="en-US" dirty="0"/>
              <a:t>Note that</a:t>
            </a:r>
            <a:r>
              <a:rPr lang="en-US" baseline="0" dirty="0"/>
              <a:t> we don’t want any contrast here. We’re looking for acute blood, which will be bright. Using contrast adds bright stuff into the vessels—which is a confounder---it can make it harder to know if there is acute blood, or just contrast in the vessels</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5</a:t>
            </a:fld>
            <a:endParaRPr lang="en-US"/>
          </a:p>
        </p:txBody>
      </p:sp>
    </p:spTree>
    <p:extLst>
      <p:ext uri="{BB962C8B-B14F-4D97-AF65-F5344CB8AC3E}">
        <p14:creationId xmlns:p14="http://schemas.microsoft.com/office/powerpoint/2010/main" val="798991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two step question—a common tactic for imaging questions on USMLE--to answer the question, you have to identify the abnormality, but then also know something else about the abnormality. </a:t>
            </a:r>
          </a:p>
          <a:p>
            <a:r>
              <a:rPr lang="en-US" dirty="0"/>
              <a:t>A—MMA</a:t>
            </a:r>
            <a:r>
              <a:rPr lang="en-US" baseline="0" dirty="0"/>
              <a:t> hemorrhage will lead to epidural hematoma</a:t>
            </a:r>
          </a:p>
          <a:p>
            <a:r>
              <a:rPr lang="en-US" baseline="0" dirty="0"/>
              <a:t>B—a cerebral artery  (i.e. MCA or ACA) hemorrhage will lead to subarachnoid hemorrhage</a:t>
            </a:r>
          </a:p>
          <a:p>
            <a:r>
              <a:rPr lang="en-US" baseline="0" dirty="0"/>
              <a:t>C—hemorrhage from a bridging cortical vein will lead to subdural hematoma</a:t>
            </a:r>
          </a:p>
          <a:p>
            <a:r>
              <a:rPr lang="en-US" baseline="0" dirty="0"/>
              <a:t>D—hemorrhage directly from the SSS would only occur in cases of severe trauma with fracture and dural tearing—likely leading to multi-spatial hemorrhage</a:t>
            </a:r>
          </a:p>
          <a:p>
            <a:endParaRPr lang="en-US" dirty="0"/>
          </a:p>
          <a:p>
            <a:r>
              <a:rPr lang="en-US" dirty="0"/>
              <a:t>So is this hematoma epidural or subdural? </a:t>
            </a:r>
          </a:p>
        </p:txBody>
      </p:sp>
      <p:sp>
        <p:nvSpPr>
          <p:cNvPr id="4" name="Slide Number Placeholder 3"/>
          <p:cNvSpPr>
            <a:spLocks noGrp="1"/>
          </p:cNvSpPr>
          <p:nvPr>
            <p:ph type="sldNum" sz="quarter" idx="10"/>
          </p:nvPr>
        </p:nvSpPr>
        <p:spPr/>
        <p:txBody>
          <a:bodyPr/>
          <a:lstStyle/>
          <a:p>
            <a:fld id="{63DB0FE3-51FE-6540-BCDF-20CE28078033}" type="slidenum">
              <a:rPr lang="en-US" smtClean="0"/>
              <a:t>62</a:t>
            </a:fld>
            <a:endParaRPr lang="en-US"/>
          </a:p>
        </p:txBody>
      </p:sp>
    </p:spTree>
    <p:extLst>
      <p:ext uri="{BB962C8B-B14F-4D97-AF65-F5344CB8AC3E}">
        <p14:creationId xmlns:p14="http://schemas.microsoft.com/office/powerpoint/2010/main" val="2981941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a:t>
            </a:r>
            <a:r>
              <a:rPr lang="en-US" baseline="0" dirty="0"/>
              <a:t> subdural hematoma</a:t>
            </a:r>
          </a:p>
          <a:p>
            <a:r>
              <a:rPr lang="en-US" baseline="0" dirty="0"/>
              <a:t>Clues:</a:t>
            </a:r>
          </a:p>
          <a:p>
            <a:r>
              <a:rPr lang="en-US" baseline="0" dirty="0"/>
              <a:t>Crescent shaped</a:t>
            </a:r>
          </a:p>
          <a:p>
            <a:r>
              <a:rPr lang="en-US" baseline="0" dirty="0"/>
              <a:t>“</a:t>
            </a:r>
            <a:r>
              <a:rPr lang="en-US" baseline="0" dirty="0" err="1"/>
              <a:t>Holohemispheric</a:t>
            </a:r>
            <a:r>
              <a:rPr lang="en-US" baseline="0" dirty="0"/>
              <a:t>” </a:t>
            </a:r>
            <a:r>
              <a:rPr lang="mr-IN" baseline="0" dirty="0"/>
              <a:t>–</a:t>
            </a:r>
            <a:r>
              <a:rPr lang="en-US" baseline="0" dirty="0"/>
              <a:t> extends along nearly the entire right hemisphere convexity (and crosses sutures). </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63</a:t>
            </a:fld>
            <a:endParaRPr lang="en-US"/>
          </a:p>
        </p:txBody>
      </p:sp>
    </p:spTree>
    <p:extLst>
      <p:ext uri="{BB962C8B-B14F-4D97-AF65-F5344CB8AC3E}">
        <p14:creationId xmlns:p14="http://schemas.microsoft.com/office/powerpoint/2010/main" val="2578348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979FB1-8C06-1E4D-98B8-E7A038BB341C}" type="slidenum">
              <a:rPr lang="en-US" smtClean="0"/>
              <a:t>66</a:t>
            </a:fld>
            <a:endParaRPr lang="en-US"/>
          </a:p>
        </p:txBody>
      </p:sp>
    </p:spTree>
    <p:extLst>
      <p:ext uri="{BB962C8B-B14F-4D97-AF65-F5344CB8AC3E}">
        <p14:creationId xmlns:p14="http://schemas.microsoft.com/office/powerpoint/2010/main" val="2702526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the main</a:t>
            </a:r>
            <a:r>
              <a:rPr lang="en-US" baseline="0" dirty="0"/>
              <a:t> reason we do the </a:t>
            </a:r>
            <a:r>
              <a:rPr lang="en-US" baseline="0" dirty="0" err="1"/>
              <a:t>noncon</a:t>
            </a:r>
            <a:r>
              <a:rPr lang="en-US" baseline="0" dirty="0"/>
              <a:t> head CT. We’re looking for acute blood!</a:t>
            </a:r>
          </a:p>
          <a:p>
            <a:r>
              <a:rPr lang="en-US" baseline="0" dirty="0"/>
              <a:t>--The presence or absence of blood will decide whether or not I can treat the patient with </a:t>
            </a:r>
            <a:r>
              <a:rPr lang="en-US" baseline="0" dirty="0" err="1"/>
              <a:t>tPA</a:t>
            </a:r>
            <a:endParaRPr lang="en-US" baseline="0" dirty="0"/>
          </a:p>
          <a:p>
            <a:r>
              <a:rPr lang="en-US" baseline="0" dirty="0"/>
              <a:t>--If I think the patient is having a stroke, it doesn’t matter if I can see infarcted tissue yet, because infarcted tissue can take hours to declare itself</a:t>
            </a:r>
          </a:p>
          <a:p>
            <a:r>
              <a:rPr lang="en-US" baseline="0" dirty="0"/>
              <a:t>--If there is no blood, I will treat with clot busting medication </a:t>
            </a:r>
            <a:r>
              <a:rPr lang="en-US" baseline="0" dirty="0" err="1"/>
              <a:t>tPA</a:t>
            </a:r>
            <a:endParaRPr lang="en-US" baseline="0" dirty="0"/>
          </a:p>
          <a:p>
            <a:r>
              <a:rPr lang="en-US" baseline="0" dirty="0"/>
              <a:t>--If there is blood, I will not treat—</a:t>
            </a:r>
            <a:r>
              <a:rPr lang="en-US" baseline="0" dirty="0" err="1"/>
              <a:t>tPA</a:t>
            </a:r>
            <a:r>
              <a:rPr lang="en-US" baseline="0" dirty="0"/>
              <a:t> can worsen the hemorrhage</a:t>
            </a:r>
          </a:p>
          <a:p>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6</a:t>
            </a:fld>
            <a:endParaRPr lang="en-US"/>
          </a:p>
        </p:txBody>
      </p:sp>
    </p:spTree>
    <p:extLst>
      <p:ext uri="{BB962C8B-B14F-4D97-AF65-F5344CB8AC3E}">
        <p14:creationId xmlns:p14="http://schemas.microsoft.com/office/powerpoint/2010/main" val="380622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UW, stroke code team consists</a:t>
            </a:r>
            <a:r>
              <a:rPr lang="en-US" baseline="0" dirty="0"/>
              <a:t> of the ED physician, the consulting neurologist</a:t>
            </a:r>
            <a:r>
              <a:rPr lang="en-US" dirty="0"/>
              <a:t>, and the radiologist. Additionally, the interventional neuroradiology team are notified of a stroke code, in case an intervention needs to be made (a </a:t>
            </a:r>
            <a:r>
              <a:rPr lang="en-US" dirty="0" err="1"/>
              <a:t>thrombectomy</a:t>
            </a:r>
            <a:r>
              <a:rPr lang="en-US" dirty="0"/>
              <a:t>).</a:t>
            </a:r>
          </a:p>
          <a:p>
            <a:endParaRPr lang="en-US" dirty="0"/>
          </a:p>
          <a:p>
            <a:r>
              <a:rPr lang="en-US" dirty="0"/>
              <a:t>As</a:t>
            </a:r>
            <a:r>
              <a:rPr lang="en-US" baseline="0" dirty="0"/>
              <a:t> soon as the noncontrast CT is performed, the radiologist reads the images and consults with the team on next steps. </a:t>
            </a:r>
          </a:p>
          <a:p>
            <a:r>
              <a:rPr lang="en-US" baseline="0" dirty="0"/>
              <a:t>The first question to answer is: “Is there blood in the brain?”</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7</a:t>
            </a:fld>
            <a:endParaRPr lang="en-US"/>
          </a:p>
        </p:txBody>
      </p:sp>
    </p:spTree>
    <p:extLst>
      <p:ext uri="{BB962C8B-B14F-4D97-AF65-F5344CB8AC3E}">
        <p14:creationId xmlns:p14="http://schemas.microsoft.com/office/powerpoint/2010/main" val="262878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a:t>
            </a:r>
            <a:r>
              <a:rPr lang="en-US" baseline="0" dirty="0"/>
              <a:t> case. A patient is brought in with 1 hour of aphasia and facial droop. So the patient is still in the stroke window. The initial head CT is negative—you don’t see any blood or any other abnormalities.</a:t>
            </a:r>
          </a:p>
          <a:p>
            <a:endParaRPr lang="en-US" baseline="0" dirty="0"/>
          </a:p>
          <a:p>
            <a:r>
              <a:rPr lang="en-US" baseline="0" dirty="0"/>
              <a:t>What is the next step? Think about what you are looking for—the patient is having clear stroke symptoms, so even though you don’t see anything on the noncontrast head CT, you are worried that the patient is having a stroke. </a:t>
            </a:r>
          </a:p>
          <a:p>
            <a:endParaRPr lang="en-US" baseline="0" dirty="0"/>
          </a:p>
          <a:p>
            <a:r>
              <a:rPr lang="en-US" baseline="0" dirty="0"/>
              <a:t>The answer is CTA! Although an MRI would certainly be helpful to diagnose the extent of the stroke, it will take far too long to get the patient out of CT and into the MRI scanner, and then it will take another 20 minutes of imaging to acquire the images. Remember, this patient is in the window, and “time is brain”. The patient is already on the CT table and got an IV on the way to CT. So we can do a CT angiogram in a matter of a couple minutes, which can give us some crucial information. </a:t>
            </a:r>
          </a:p>
          <a:p>
            <a:endParaRPr lang="en-US" baseline="0" dirty="0"/>
          </a:p>
          <a:p>
            <a:r>
              <a:rPr lang="en-US" baseline="0" dirty="0"/>
              <a:t>Carotid Ultrasound will help us very little in this situation. It is good for evaluating carotid atherosclerosis and gives us a good idea of the patient’s stroke risk due to carotid plaque, but does not help us acutely.</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8</a:t>
            </a:fld>
            <a:endParaRPr lang="en-US"/>
          </a:p>
        </p:txBody>
      </p:sp>
    </p:spTree>
    <p:extLst>
      <p:ext uri="{BB962C8B-B14F-4D97-AF65-F5344CB8AC3E}">
        <p14:creationId xmlns:p14="http://schemas.microsoft.com/office/powerpoint/2010/main" val="52167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patient is brought in with 1 hour of aphasia and facial droop. So the patient is still in the stroke window. The initial head CT is negative—you don’t see any blood or any other abnormalities.</a:t>
            </a:r>
          </a:p>
          <a:p>
            <a:endParaRPr lang="en-US" baseline="0" dirty="0"/>
          </a:p>
          <a:p>
            <a:r>
              <a:rPr lang="en-US" baseline="0" dirty="0"/>
              <a:t>What is the next step? Think about what you are looking for—the patient is having clear stroke symptoms, so even though you don’t see anything on the noncontrast head CT, you are worried that the patient is having a stroke. </a:t>
            </a:r>
          </a:p>
          <a:p>
            <a:endParaRPr lang="en-US" baseline="0" dirty="0"/>
          </a:p>
          <a:p>
            <a:r>
              <a:rPr lang="en-US" baseline="0" dirty="0"/>
              <a:t>The answer is CTA! Although an MRI would certainly be helpful to diagnose the extent of the stroke, it will take far too long to get the patient out of CT and into the MRI scanner, and then it will take another 20 minutes of imaging to acquire the images. Remember, this patient is in the window, and “time is brain”. The patient is already on the CT table and got an IV on the way to CT. So we can do a CT angiogram in a matter of a couple minutes, which can give us some crucial information. </a:t>
            </a:r>
          </a:p>
          <a:p>
            <a:endParaRPr lang="en-US" baseline="0" dirty="0"/>
          </a:p>
          <a:p>
            <a:r>
              <a:rPr lang="en-US" baseline="0" dirty="0"/>
              <a:t>Carotid Ultrasound will help us very little in this situation. It is good for evaluating carotid atherosclerosis and gives us a good idea of the patient’s stroke risk due to carotid plaque, but does not help us acutely.</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9</a:t>
            </a:fld>
            <a:endParaRPr lang="en-US"/>
          </a:p>
        </p:txBody>
      </p:sp>
    </p:spTree>
    <p:extLst>
      <p:ext uri="{BB962C8B-B14F-4D97-AF65-F5344CB8AC3E}">
        <p14:creationId xmlns:p14="http://schemas.microsoft.com/office/powerpoint/2010/main" val="326561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situation (presumed ischemic infarct), we are going to do a CTA of the head </a:t>
            </a:r>
            <a:r>
              <a:rPr lang="en-US" i="1" dirty="0"/>
              <a:t>and neck</a:t>
            </a:r>
            <a:r>
              <a:rPr lang="en-US" dirty="0"/>
              <a:t>.</a:t>
            </a:r>
          </a:p>
          <a:p>
            <a:r>
              <a:rPr lang="en-US" dirty="0"/>
              <a:t>The most</a:t>
            </a:r>
            <a:r>
              <a:rPr lang="en-US" baseline="0" dirty="0"/>
              <a:t> important thing that we are looking for is a </a:t>
            </a:r>
            <a:r>
              <a:rPr lang="en-US" b="1" baseline="0" dirty="0"/>
              <a:t>large arterial occlusion </a:t>
            </a:r>
            <a:r>
              <a:rPr lang="en-US" baseline="0" dirty="0"/>
              <a:t>in the central arteries of the Circle of Willis. This image shows a clot occluding the right MCA, a potentially devastating if not fatal situation if the clot cannot be busted mechanically or chemically (</a:t>
            </a:r>
            <a:r>
              <a:rPr lang="en-US" baseline="0" dirty="0" err="1"/>
              <a:t>tPA</a:t>
            </a:r>
            <a:r>
              <a:rPr lang="en-US" baseline="0" dirty="0"/>
              <a:t>)</a:t>
            </a:r>
          </a:p>
          <a:p>
            <a:endParaRPr lang="en-US" baseline="0" dirty="0"/>
          </a:p>
          <a:p>
            <a:r>
              <a:rPr lang="en-US" baseline="0" dirty="0"/>
              <a:t>Why do we care?</a:t>
            </a:r>
          </a:p>
          <a:p>
            <a:r>
              <a:rPr lang="en-US" baseline="0" dirty="0"/>
              <a:t>Because this is one of the reasons why a stroke code is called! If there is a clot in a large central artery occluding flow and causing the infarct, we can go in and take out the clot. This is done by Interventional neuroradiologists and increasingly by vascular neurosurgeons. If flow can be restored, it can save brain tissue that would otherwise die, drastically decreasing morbidity and mortality.</a:t>
            </a:r>
          </a:p>
          <a:p>
            <a:endParaRPr lang="en-US" baseline="0" dirty="0"/>
          </a:p>
          <a:p>
            <a:r>
              <a:rPr lang="en-US" baseline="0" dirty="0"/>
              <a:t>If there is no definite clot in the larger arteries (we cannot usually see tiny clots in smaller arteries), then our next step is to look for another reason for the stroke. This is why we do angiography of both the head </a:t>
            </a:r>
            <a:r>
              <a:rPr lang="en-US" b="1" baseline="0" dirty="0"/>
              <a:t>and the neck </a:t>
            </a:r>
            <a:r>
              <a:rPr lang="en-US" baseline="0" dirty="0"/>
              <a:t>when evaluating strokes—pathology in the carotid and vertebral arteries are important etiologies for ischemic infarct. Atherosclerosis may cause critical stenosis. More rarely vasculitis or other vasculopathies can restrict flow. Another important thing that happens in the neck vessels is dissection (in which the intima of the vessel is disrupted, and may lead to vessel occlusion or thrombosis). </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10</a:t>
            </a:fld>
            <a:endParaRPr lang="en-US"/>
          </a:p>
        </p:txBody>
      </p:sp>
    </p:spTree>
    <p:extLst>
      <p:ext uri="{BB962C8B-B14F-4D97-AF65-F5344CB8AC3E}">
        <p14:creationId xmlns:p14="http://schemas.microsoft.com/office/powerpoint/2010/main" val="308880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large vessel occlusion. </a:t>
            </a:r>
          </a:p>
          <a:p>
            <a:r>
              <a:rPr lang="en-US" dirty="0"/>
              <a:t>--On the left image (an axial noncontrast CT) you can see the bright,</a:t>
            </a:r>
            <a:r>
              <a:rPr lang="en-US" baseline="0" dirty="0"/>
              <a:t> </a:t>
            </a:r>
            <a:r>
              <a:rPr lang="en-US" baseline="0" dirty="0" err="1"/>
              <a:t>hyperdense</a:t>
            </a:r>
            <a:r>
              <a:rPr lang="en-US" baseline="0" dirty="0"/>
              <a:t> clot in the right MCA. </a:t>
            </a:r>
          </a:p>
          <a:p>
            <a:r>
              <a:rPr lang="en-US" baseline="0" dirty="0"/>
              <a:t>--The middle image is a coronal CTA of the head. You can see the lack of contrast filling the right MCA (if anyone wonders, the contrast enhancement distal to the occlusion in some of the MCA branches is due to collateral flow).</a:t>
            </a:r>
          </a:p>
          <a:p>
            <a:r>
              <a:rPr lang="en-US" baseline="0" dirty="0"/>
              <a:t>--The image on the right is from an AP catheter angiogram. The right ICA was injected. You can see that flow stops at the origin of the right MCA, while there is normal flow in the ACA </a:t>
            </a:r>
            <a:endParaRPr lang="en-US" dirty="0"/>
          </a:p>
        </p:txBody>
      </p:sp>
      <p:sp>
        <p:nvSpPr>
          <p:cNvPr id="4" name="Slide Number Placeholder 3"/>
          <p:cNvSpPr>
            <a:spLocks noGrp="1"/>
          </p:cNvSpPr>
          <p:nvPr>
            <p:ph type="sldNum" sz="quarter" idx="10"/>
          </p:nvPr>
        </p:nvSpPr>
        <p:spPr/>
        <p:txBody>
          <a:bodyPr/>
          <a:lstStyle/>
          <a:p>
            <a:fld id="{63DB0FE3-51FE-6540-BCDF-20CE28078033}" type="slidenum">
              <a:rPr lang="en-US" smtClean="0"/>
              <a:t>11</a:t>
            </a:fld>
            <a:endParaRPr lang="en-US"/>
          </a:p>
        </p:txBody>
      </p:sp>
    </p:spTree>
    <p:extLst>
      <p:ext uri="{BB962C8B-B14F-4D97-AF65-F5344CB8AC3E}">
        <p14:creationId xmlns:p14="http://schemas.microsoft.com/office/powerpoint/2010/main" val="418307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9/29/20</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5622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9/29/20</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8734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9/29/20</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9659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9/29/20</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3201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9/29/20</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7806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9/29/20</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2725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9/29/20</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7031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9/29/20</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5001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9/29/20</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3498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9/29/20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0357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9/29/20</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8325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9/29/20</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4183821678"/>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91" r:id="rId6"/>
    <p:sldLayoutId id="2147483686" r:id="rId7"/>
    <p:sldLayoutId id="2147483687" r:id="rId8"/>
    <p:sldLayoutId id="2147483688" r:id="rId9"/>
    <p:sldLayoutId id="2147483690" r:id="rId10"/>
    <p:sldLayoutId id="214748368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0.emf"/></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tif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tif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0A7E-9796-5641-9BED-938F6DD5D576}"/>
              </a:ext>
            </a:extLst>
          </p:cNvPr>
          <p:cNvSpPr>
            <a:spLocks noGrp="1"/>
          </p:cNvSpPr>
          <p:nvPr>
            <p:ph type="ctrTitle"/>
          </p:nvPr>
        </p:nvSpPr>
        <p:spPr>
          <a:xfrm>
            <a:off x="1364713" y="199108"/>
            <a:ext cx="4429556" cy="3570162"/>
          </a:xfrm>
        </p:spPr>
        <p:txBody>
          <a:bodyPr anchor="b">
            <a:normAutofit/>
          </a:bodyPr>
          <a:lstStyle/>
          <a:p>
            <a:r>
              <a:rPr lang="en-US" sz="7200" dirty="0">
                <a:solidFill>
                  <a:srgbClr val="FFC000"/>
                </a:solidFill>
              </a:rPr>
              <a:t>Brain Bleed</a:t>
            </a:r>
          </a:p>
        </p:txBody>
      </p:sp>
      <p:sp>
        <p:nvSpPr>
          <p:cNvPr id="3" name="Subtitle 2">
            <a:extLst>
              <a:ext uri="{FF2B5EF4-FFF2-40B4-BE49-F238E27FC236}">
                <a16:creationId xmlns:a16="http://schemas.microsoft.com/office/drawing/2014/main" id="{F7F2E485-98D2-2046-BC98-97041998ACC2}"/>
              </a:ext>
            </a:extLst>
          </p:cNvPr>
          <p:cNvSpPr>
            <a:spLocks noGrp="1"/>
          </p:cNvSpPr>
          <p:nvPr>
            <p:ph type="subTitle" idx="1"/>
          </p:nvPr>
        </p:nvSpPr>
        <p:spPr>
          <a:xfrm>
            <a:off x="1874079" y="4515034"/>
            <a:ext cx="4429556" cy="1288482"/>
          </a:xfrm>
        </p:spPr>
        <p:txBody>
          <a:bodyPr>
            <a:normAutofit/>
          </a:bodyPr>
          <a:lstStyle/>
          <a:p>
            <a:pPr algn="l"/>
            <a:r>
              <a:rPr lang="en-US" b="1" dirty="0"/>
              <a:t>Kiet V. Vo, MD (PGY-3)</a:t>
            </a:r>
          </a:p>
          <a:p>
            <a:pPr algn="l"/>
            <a:r>
              <a:rPr lang="en-US" sz="1800" dirty="0" err="1"/>
              <a:t>vokv@uw.edu</a:t>
            </a:r>
            <a:endParaRPr lang="en-US" sz="1800" dirty="0"/>
          </a:p>
          <a:p>
            <a:endParaRPr lang="en-US" dirty="0"/>
          </a:p>
        </p:txBody>
      </p:sp>
      <p:pic>
        <p:nvPicPr>
          <p:cNvPr id="1028" name="Picture 4" descr="University of Washington Radiology (Diagnostic) on Doximity Residency  Navigator">
            <a:extLst>
              <a:ext uri="{FF2B5EF4-FFF2-40B4-BE49-F238E27FC236}">
                <a16:creationId xmlns:a16="http://schemas.microsoft.com/office/drawing/2014/main" id="{73C1C536-2269-2B4C-BD35-A315DA244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8" y="5191408"/>
            <a:ext cx="1516037" cy="15160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C95B97-1780-FC47-B5DD-DD7E384E6C8A}"/>
              </a:ext>
            </a:extLst>
          </p:cNvPr>
          <p:cNvSpPr/>
          <p:nvPr/>
        </p:nvSpPr>
        <p:spPr>
          <a:xfrm>
            <a:off x="2746269" y="5949426"/>
            <a:ext cx="6096000" cy="830997"/>
          </a:xfrm>
          <a:prstGeom prst="rect">
            <a:avLst/>
          </a:prstGeom>
        </p:spPr>
        <p:txBody>
          <a:bodyPr>
            <a:spAutoFit/>
          </a:bodyPr>
          <a:lstStyle/>
          <a:p>
            <a:r>
              <a:rPr lang="en-US" sz="1600" dirty="0"/>
              <a:t>Special thanks to and adapted from original lectures of Drs. Jonathan </a:t>
            </a:r>
            <a:r>
              <a:rPr lang="en-US" sz="1600" dirty="0" err="1"/>
              <a:t>Medverd</a:t>
            </a:r>
            <a:r>
              <a:rPr lang="en-US" sz="1600" dirty="0"/>
              <a:t>, Kathleen Fink, Aaron </a:t>
            </a:r>
            <a:r>
              <a:rPr lang="en-US" sz="1600" dirty="0" err="1"/>
              <a:t>Rutman</a:t>
            </a:r>
            <a:r>
              <a:rPr lang="en-US" sz="1600" dirty="0"/>
              <a:t>, Jason Hartman, and Richa Patel</a:t>
            </a:r>
          </a:p>
        </p:txBody>
      </p:sp>
      <p:pic>
        <p:nvPicPr>
          <p:cNvPr id="1032" name="Picture 8" descr="Homer-Simpson-Brain-Xray-The-Simpsons - Canvas Art Print: Amazon.co.uk:  Kitchen &amp; Home">
            <a:extLst>
              <a:ext uri="{FF2B5EF4-FFF2-40B4-BE49-F238E27FC236}">
                <a16:creationId xmlns:a16="http://schemas.microsoft.com/office/drawing/2014/main" id="{EFCF4098-67EE-A04E-A7C9-E2F94AD283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70" t="14908" r="26174" b="17303"/>
          <a:stretch/>
        </p:blipFill>
        <p:spPr bwMode="auto">
          <a:xfrm>
            <a:off x="6096000" y="1354490"/>
            <a:ext cx="4597554" cy="35062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81A89B3-B999-584F-A678-66A6438850D3}"/>
              </a:ext>
            </a:extLst>
          </p:cNvPr>
          <p:cNvSpPr/>
          <p:nvPr/>
        </p:nvSpPr>
        <p:spPr>
          <a:xfrm>
            <a:off x="6511270" y="4820721"/>
            <a:ext cx="3599017" cy="338554"/>
          </a:xfrm>
          <a:prstGeom prst="rect">
            <a:avLst/>
          </a:prstGeom>
        </p:spPr>
        <p:txBody>
          <a:bodyPr wrap="square">
            <a:spAutoFit/>
          </a:bodyPr>
          <a:lstStyle/>
          <a:p>
            <a:r>
              <a:rPr lang="en-US" sz="800" dirty="0"/>
              <a:t>https://</a:t>
            </a:r>
            <a:r>
              <a:rPr lang="en-US" sz="800" dirty="0" err="1"/>
              <a:t>www.amazon.co.uk</a:t>
            </a:r>
            <a:r>
              <a:rPr lang="en-US" sz="800" dirty="0"/>
              <a:t>/Rainbow-Artworks-Homer-Simpson-Brain-Xray-The-Simpsons-Canvas-Print/</a:t>
            </a:r>
            <a:r>
              <a:rPr lang="en-US" sz="800" dirty="0" err="1"/>
              <a:t>dp</a:t>
            </a:r>
            <a:r>
              <a:rPr lang="en-US" sz="800" dirty="0"/>
              <a:t>/B01N3MJ2BZ</a:t>
            </a:r>
          </a:p>
        </p:txBody>
      </p:sp>
    </p:spTree>
    <p:extLst>
      <p:ext uri="{BB962C8B-B14F-4D97-AF65-F5344CB8AC3E}">
        <p14:creationId xmlns:p14="http://schemas.microsoft.com/office/powerpoint/2010/main" val="369385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cs typeface="Helvetica"/>
              </a:rPr>
              <a:t>CT Angiography (CTA)</a:t>
            </a:r>
          </a:p>
        </p:txBody>
      </p:sp>
      <p:sp>
        <p:nvSpPr>
          <p:cNvPr id="3" name="Content Placeholder 2"/>
          <p:cNvSpPr>
            <a:spLocks noGrp="1"/>
          </p:cNvSpPr>
          <p:nvPr>
            <p:ph idx="1"/>
          </p:nvPr>
        </p:nvSpPr>
        <p:spPr>
          <a:xfrm>
            <a:off x="1151906" y="1814636"/>
            <a:ext cx="9058894" cy="4525963"/>
          </a:xfrm>
        </p:spPr>
        <p:txBody>
          <a:bodyPr>
            <a:normAutofit/>
          </a:bodyPr>
          <a:lstStyle/>
          <a:p>
            <a:r>
              <a:rPr lang="en-US" sz="3200" u="sng" dirty="0">
                <a:latin typeface="Source Sans Pro" panose="020B0503030403020204" pitchFamily="34" charset="0"/>
                <a:ea typeface="Source Sans Pro" panose="020B0503030403020204" pitchFamily="34" charset="0"/>
                <a:cs typeface="Helvetica"/>
              </a:rPr>
              <a:t>CTA Head and Neck</a:t>
            </a:r>
          </a:p>
          <a:p>
            <a:r>
              <a:rPr lang="en-US" sz="3200" i="1" dirty="0">
                <a:latin typeface="Source Sans Pro" panose="020B0503030403020204" pitchFamily="34" charset="0"/>
                <a:ea typeface="Source Sans Pro" panose="020B0503030403020204" pitchFamily="34" charset="0"/>
                <a:cs typeface="Helvetica"/>
              </a:rPr>
              <a:t>What am I looking for?</a:t>
            </a:r>
          </a:p>
          <a:p>
            <a:pPr lvl="1"/>
            <a:r>
              <a:rPr lang="en-US" sz="2800" b="1" dirty="0">
                <a:solidFill>
                  <a:srgbClr val="F1BB86"/>
                </a:solidFill>
                <a:latin typeface="Source Sans Pro" panose="020B0503030403020204" pitchFamily="34" charset="0"/>
                <a:ea typeface="Source Sans Pro" panose="020B0503030403020204" pitchFamily="34" charset="0"/>
                <a:cs typeface="Helvetica"/>
              </a:rPr>
              <a:t>Occlusion/Thrombus</a:t>
            </a:r>
          </a:p>
          <a:p>
            <a:pPr lvl="2"/>
            <a:r>
              <a:rPr lang="en-US" sz="2400" dirty="0">
                <a:latin typeface="Source Sans Pro" panose="020B0503030403020204" pitchFamily="34" charset="0"/>
                <a:ea typeface="Source Sans Pro" panose="020B0503030403020204" pitchFamily="34" charset="0"/>
                <a:cs typeface="Helvetica"/>
              </a:rPr>
              <a:t>Thrombectomy?</a:t>
            </a:r>
          </a:p>
          <a:p>
            <a:pPr lvl="1"/>
            <a:r>
              <a:rPr lang="en-US" sz="2800" b="1" dirty="0">
                <a:latin typeface="Source Sans Pro" panose="020B0503030403020204" pitchFamily="34" charset="0"/>
                <a:ea typeface="Source Sans Pro" panose="020B0503030403020204" pitchFamily="34" charset="0"/>
                <a:cs typeface="Helvetica"/>
              </a:rPr>
              <a:t>Cause of infarct</a:t>
            </a:r>
          </a:p>
          <a:p>
            <a:pPr lvl="2"/>
            <a:r>
              <a:rPr lang="en-US" sz="2400" dirty="0">
                <a:solidFill>
                  <a:schemeClr val="accent3">
                    <a:lumMod val="60000"/>
                    <a:lumOff val="40000"/>
                  </a:schemeClr>
                </a:solidFill>
                <a:latin typeface="Source Sans Pro" panose="020B0503030403020204" pitchFamily="34" charset="0"/>
                <a:ea typeface="Source Sans Pro" panose="020B0503030403020204" pitchFamily="34" charset="0"/>
                <a:cs typeface="Helvetica"/>
              </a:rPr>
              <a:t>Critical stenosis</a:t>
            </a:r>
          </a:p>
          <a:p>
            <a:pPr lvl="3"/>
            <a:r>
              <a:rPr lang="en-US" sz="2000" dirty="0">
                <a:latin typeface="Source Sans Pro" panose="020B0503030403020204" pitchFamily="34" charset="0"/>
                <a:ea typeface="Source Sans Pro" panose="020B0503030403020204" pitchFamily="34" charset="0"/>
                <a:cs typeface="Helvetica"/>
              </a:rPr>
              <a:t>Atherosclerosis</a:t>
            </a:r>
          </a:p>
          <a:p>
            <a:pPr lvl="3"/>
            <a:r>
              <a:rPr lang="en-US" sz="2000" dirty="0">
                <a:latin typeface="Source Sans Pro" panose="020B0503030403020204" pitchFamily="34" charset="0"/>
                <a:ea typeface="Source Sans Pro" panose="020B0503030403020204" pitchFamily="34" charset="0"/>
                <a:cs typeface="Helvetica"/>
              </a:rPr>
              <a:t>Vasculopathy</a:t>
            </a:r>
          </a:p>
          <a:p>
            <a:pPr lvl="2"/>
            <a:r>
              <a:rPr lang="en-US" sz="2400" dirty="0">
                <a:solidFill>
                  <a:srgbClr val="F1BB86"/>
                </a:solidFill>
                <a:latin typeface="Source Sans Pro" panose="020B0503030403020204" pitchFamily="34" charset="0"/>
                <a:ea typeface="Source Sans Pro" panose="020B0503030403020204" pitchFamily="34" charset="0"/>
                <a:cs typeface="Helvetica"/>
              </a:rPr>
              <a:t>Dissection</a:t>
            </a:r>
          </a:p>
        </p:txBody>
      </p:sp>
      <p:pic>
        <p:nvPicPr>
          <p:cNvPr id="8" name="Picture 7" descr="ser606img00267 (1).jpg"/>
          <p:cNvPicPr>
            <a:picLocks noChangeAspect="1"/>
          </p:cNvPicPr>
          <p:nvPr/>
        </p:nvPicPr>
        <p:blipFill rotWithShape="1">
          <a:blip r:embed="rId3">
            <a:extLst>
              <a:ext uri="{28A0092B-C50C-407E-A947-70E740481C1C}">
                <a14:useLocalDpi xmlns:a14="http://schemas.microsoft.com/office/drawing/2010/main" val="0"/>
              </a:ext>
            </a:extLst>
          </a:blip>
          <a:srcRect l="18410" t="23333" r="16343" b="2346"/>
          <a:stretch/>
        </p:blipFill>
        <p:spPr>
          <a:xfrm>
            <a:off x="6037754" y="587299"/>
            <a:ext cx="5002340" cy="6109871"/>
          </a:xfrm>
          <a:prstGeom prst="rect">
            <a:avLst/>
          </a:prstGeom>
        </p:spPr>
      </p:pic>
      <p:cxnSp>
        <p:nvCxnSpPr>
          <p:cNvPr id="10" name="Straight Arrow Connector 9"/>
          <p:cNvCxnSpPr/>
          <p:nvPr/>
        </p:nvCxnSpPr>
        <p:spPr>
          <a:xfrm flipV="1">
            <a:off x="7366932" y="2887659"/>
            <a:ext cx="197931" cy="412387"/>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4" descr="University of Washington Radiology (Diagnostic) on Doximity Residency  Navigator">
            <a:extLst>
              <a:ext uri="{FF2B5EF4-FFF2-40B4-BE49-F238E27FC236}">
                <a16:creationId xmlns:a16="http://schemas.microsoft.com/office/drawing/2014/main" id="{8FDECC40-44CF-DF48-85E1-7181F6982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0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cs typeface="Helvetica"/>
              </a:rPr>
              <a:t>Large Vessel Occlusion</a:t>
            </a:r>
          </a:p>
        </p:txBody>
      </p:sp>
      <p:sp>
        <p:nvSpPr>
          <p:cNvPr id="3" name="Content Placeholder 2"/>
          <p:cNvSpPr>
            <a:spLocks noGrp="1"/>
          </p:cNvSpPr>
          <p:nvPr>
            <p:ph idx="1"/>
          </p:nvPr>
        </p:nvSpPr>
        <p:spPr>
          <a:xfrm>
            <a:off x="1981200" y="1600201"/>
            <a:ext cx="8229600" cy="1220529"/>
          </a:xfrm>
        </p:spPr>
        <p:txBody>
          <a:bodyPr>
            <a:normAutofit/>
          </a:bodyPr>
          <a:lstStyle/>
          <a:p>
            <a:pPr>
              <a:lnSpc>
                <a:spcPct val="100000"/>
              </a:lnSpc>
            </a:pPr>
            <a:r>
              <a:rPr lang="en-US" dirty="0">
                <a:latin typeface="Source Sans Pro" panose="020B0503030403020204" pitchFamily="34" charset="0"/>
                <a:ea typeface="Source Sans Pro" panose="020B0503030403020204" pitchFamily="34" charset="0"/>
                <a:cs typeface="Helvetica"/>
              </a:rPr>
              <a:t>Important to identify right away -- trying to find a treatable clot is why a stroke code is called!</a:t>
            </a:r>
          </a:p>
          <a:p>
            <a:pPr>
              <a:lnSpc>
                <a:spcPct val="100000"/>
              </a:lnSpc>
            </a:pPr>
            <a:endParaRPr lang="en-US" sz="2200" dirty="0">
              <a:latin typeface="Source Sans Pro" panose="020B0503030403020204" pitchFamily="34" charset="0"/>
              <a:ea typeface="Source Sans Pro" panose="020B0503030403020204" pitchFamily="34" charset="0"/>
              <a:cs typeface="Helvetica"/>
            </a:endParaRPr>
          </a:p>
        </p:txBody>
      </p:sp>
      <p:grpSp>
        <p:nvGrpSpPr>
          <p:cNvPr id="4" name="Group 3"/>
          <p:cNvGrpSpPr/>
          <p:nvPr/>
        </p:nvGrpSpPr>
        <p:grpSpPr>
          <a:xfrm>
            <a:off x="1544392" y="2716239"/>
            <a:ext cx="9077144" cy="3998070"/>
            <a:chOff x="20392" y="2389952"/>
            <a:chExt cx="9077144" cy="3998070"/>
          </a:xfrm>
        </p:grpSpPr>
        <p:pic>
          <p:nvPicPr>
            <p:cNvPr id="5" name="Picture 5" descr="ser002img00014"/>
            <p:cNvPicPr>
              <a:picLocks noChangeAspect="1" noChangeArrowheads="1"/>
            </p:cNvPicPr>
            <p:nvPr/>
          </p:nvPicPr>
          <p:blipFill rotWithShape="1">
            <a:blip r:embed="rId3">
              <a:extLst>
                <a:ext uri="{28A0092B-C50C-407E-A947-70E740481C1C}">
                  <a14:useLocalDpi xmlns:a14="http://schemas.microsoft.com/office/drawing/2010/main" val="0"/>
                </a:ext>
              </a:extLst>
            </a:blip>
            <a:srcRect l="9938" r="12823"/>
            <a:stretch/>
          </p:blipFill>
          <p:spPr>
            <a:xfrm>
              <a:off x="20392" y="2389952"/>
              <a:ext cx="3088071" cy="3998070"/>
            </a:xfrm>
            <a:prstGeom prst="rect">
              <a:avLst/>
            </a:prstGeom>
          </p:spPr>
        </p:pic>
        <p:pic>
          <p:nvPicPr>
            <p:cNvPr id="6" name="Picture 5" descr="Screen Shot 2016-11-21 at 8.53.58 PM.png"/>
            <p:cNvPicPr>
              <a:picLocks noChangeAspect="1"/>
            </p:cNvPicPr>
            <p:nvPr/>
          </p:nvPicPr>
          <p:blipFill rotWithShape="1">
            <a:blip r:embed="rId4">
              <a:extLst>
                <a:ext uri="{28A0092B-C50C-407E-A947-70E740481C1C}">
                  <a14:useLocalDpi xmlns:a14="http://schemas.microsoft.com/office/drawing/2010/main" val="0"/>
                </a:ext>
              </a:extLst>
            </a:blip>
            <a:srcRect l="11213" r="12481"/>
            <a:stretch/>
          </p:blipFill>
          <p:spPr>
            <a:xfrm>
              <a:off x="3170415" y="2389952"/>
              <a:ext cx="3876438" cy="3998070"/>
            </a:xfrm>
            <a:prstGeom prst="rect">
              <a:avLst/>
            </a:prstGeom>
          </p:spPr>
        </p:pic>
        <p:pic>
          <p:nvPicPr>
            <p:cNvPr id="7" name="Picture 6" descr="Screen Shot 2016-11-21 at 8.57.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8501" y="2389952"/>
              <a:ext cx="1999035" cy="3998070"/>
            </a:xfrm>
            <a:prstGeom prst="rect">
              <a:avLst/>
            </a:prstGeom>
          </p:spPr>
        </p:pic>
      </p:grpSp>
      <p:cxnSp>
        <p:nvCxnSpPr>
          <p:cNvPr id="9" name="Straight Arrow Connector 8"/>
          <p:cNvCxnSpPr/>
          <p:nvPr/>
        </p:nvCxnSpPr>
        <p:spPr>
          <a:xfrm flipV="1">
            <a:off x="2332219" y="4437288"/>
            <a:ext cx="263908" cy="412387"/>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618527" y="5002075"/>
            <a:ext cx="263908" cy="412387"/>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730035" y="4305323"/>
            <a:ext cx="152400" cy="432824"/>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9078367" y="5080613"/>
            <a:ext cx="387272" cy="197945"/>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4" descr="University of Washington Radiology (Diagnostic) on Doximity Residency  Navigator">
            <a:extLst>
              <a:ext uri="{FF2B5EF4-FFF2-40B4-BE49-F238E27FC236}">
                <a16:creationId xmlns:a16="http://schemas.microsoft.com/office/drawing/2014/main" id="{847D4986-3D31-CE47-917C-18155A3529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0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cs typeface="Helvetica"/>
              </a:rPr>
              <a:t>Thrombectomy</a:t>
            </a:r>
          </a:p>
        </p:txBody>
      </p:sp>
      <p:pic>
        <p:nvPicPr>
          <p:cNvPr id="7" name="Picture 6" descr="Screen Shot 2016-11-21 at 8.58.11 PM.png"/>
          <p:cNvPicPr>
            <a:picLocks noChangeAspect="1"/>
          </p:cNvPicPr>
          <p:nvPr/>
        </p:nvPicPr>
        <p:blipFill rotWithShape="1">
          <a:blip r:embed="rId3">
            <a:extLst>
              <a:ext uri="{28A0092B-C50C-407E-A947-70E740481C1C}">
                <a14:useLocalDpi xmlns:a14="http://schemas.microsoft.com/office/drawing/2010/main" val="0"/>
              </a:ext>
            </a:extLst>
          </a:blip>
          <a:srcRect l="15986" r="4894"/>
          <a:stretch/>
        </p:blipFill>
        <p:spPr>
          <a:xfrm>
            <a:off x="1753344" y="1586902"/>
            <a:ext cx="2965846" cy="5039948"/>
          </a:xfrm>
          <a:prstGeom prst="rect">
            <a:avLst/>
          </a:prstGeom>
        </p:spPr>
      </p:pic>
      <p:pic>
        <p:nvPicPr>
          <p:cNvPr id="12" name="Picture 11" descr="Screen Shot 2016-11-21 at 9.03.37 PM.png"/>
          <p:cNvPicPr>
            <a:picLocks noChangeAspect="1"/>
          </p:cNvPicPr>
          <p:nvPr/>
        </p:nvPicPr>
        <p:blipFill rotWithShape="1">
          <a:blip r:embed="rId4">
            <a:extLst>
              <a:ext uri="{28A0092B-C50C-407E-A947-70E740481C1C}">
                <a14:useLocalDpi xmlns:a14="http://schemas.microsoft.com/office/drawing/2010/main" val="0"/>
              </a:ext>
            </a:extLst>
          </a:blip>
          <a:srcRect l="6737" r="27558" b="7098"/>
          <a:stretch/>
        </p:blipFill>
        <p:spPr>
          <a:xfrm>
            <a:off x="4902618" y="1586902"/>
            <a:ext cx="2815640" cy="5039948"/>
          </a:xfrm>
          <a:prstGeom prst="rect">
            <a:avLst/>
          </a:prstGeom>
        </p:spPr>
      </p:pic>
      <p:pic>
        <p:nvPicPr>
          <p:cNvPr id="13" name="Picture 12" descr="Screen Shot 2016-11-21 at 9.04.35 PM.png"/>
          <p:cNvPicPr>
            <a:picLocks noChangeAspect="1"/>
          </p:cNvPicPr>
          <p:nvPr/>
        </p:nvPicPr>
        <p:blipFill rotWithShape="1">
          <a:blip r:embed="rId5">
            <a:extLst>
              <a:ext uri="{28A0092B-C50C-407E-A947-70E740481C1C}">
                <a14:useLocalDpi xmlns:a14="http://schemas.microsoft.com/office/drawing/2010/main" val="0"/>
              </a:ext>
            </a:extLst>
          </a:blip>
          <a:srcRect l="16833" r="9183"/>
          <a:stretch/>
        </p:blipFill>
        <p:spPr>
          <a:xfrm>
            <a:off x="7916718" y="1586902"/>
            <a:ext cx="2536284" cy="5039948"/>
          </a:xfrm>
          <a:prstGeom prst="rect">
            <a:avLst/>
          </a:prstGeom>
        </p:spPr>
      </p:pic>
      <p:cxnSp>
        <p:nvCxnSpPr>
          <p:cNvPr id="8" name="Straight Arrow Connector 7"/>
          <p:cNvCxnSpPr/>
          <p:nvPr/>
        </p:nvCxnSpPr>
        <p:spPr>
          <a:xfrm>
            <a:off x="2991990" y="3892936"/>
            <a:ext cx="152400" cy="432824"/>
          </a:xfrm>
          <a:prstGeom prst="straightConnector1">
            <a:avLst/>
          </a:prstGeom>
          <a:ln w="47625" cmpd="sng">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278298" y="3612512"/>
            <a:ext cx="152400" cy="432824"/>
          </a:xfrm>
          <a:prstGeom prst="straightConnector1">
            <a:avLst/>
          </a:prstGeom>
          <a:ln w="47625" cmpd="sng">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9152249" y="3460112"/>
            <a:ext cx="152400" cy="432824"/>
          </a:xfrm>
          <a:prstGeom prst="straightConnector1">
            <a:avLst/>
          </a:prstGeom>
          <a:ln w="47625" cmpd="sng">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583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DC32-E8FA-1949-A10B-B5CC08631062}"/>
              </a:ext>
            </a:extLst>
          </p:cNvPr>
          <p:cNvSpPr>
            <a:spLocks noGrp="1"/>
          </p:cNvSpPr>
          <p:nvPr>
            <p:ph type="title"/>
          </p:nvPr>
        </p:nvSpPr>
        <p:spPr>
          <a:xfrm>
            <a:off x="1331088" y="565739"/>
            <a:ext cx="9745883" cy="1124949"/>
          </a:xfrm>
        </p:spPr>
        <p:txBody>
          <a:bodyPr>
            <a:normAutofit/>
          </a:bodyPr>
          <a:lstStyle/>
          <a:p>
            <a:r>
              <a:rPr lang="en-US" dirty="0"/>
              <a:t>Why?</a:t>
            </a:r>
          </a:p>
        </p:txBody>
      </p:sp>
      <p:graphicFrame>
        <p:nvGraphicFramePr>
          <p:cNvPr id="5" name="Content Placeholder 4">
            <a:extLst>
              <a:ext uri="{FF2B5EF4-FFF2-40B4-BE49-F238E27FC236}">
                <a16:creationId xmlns:a16="http://schemas.microsoft.com/office/drawing/2014/main" id="{C36675F4-1F5F-3D45-A011-738B1BAFA445}"/>
              </a:ext>
            </a:extLst>
          </p:cNvPr>
          <p:cNvGraphicFramePr>
            <a:graphicFrameLocks noGrp="1"/>
          </p:cNvGraphicFramePr>
          <p:nvPr>
            <p:ph idx="1"/>
            <p:extLst>
              <p:ext uri="{D42A27DB-BD31-4B8C-83A1-F6EECF244321}">
                <p14:modId xmlns:p14="http://schemas.microsoft.com/office/powerpoint/2010/main" val="590858385"/>
              </p:ext>
            </p:extLst>
          </p:nvPr>
        </p:nvGraphicFramePr>
        <p:xfrm>
          <a:off x="838200" y="2422719"/>
          <a:ext cx="10515600" cy="3631695"/>
        </p:xfrm>
        <a:graphic>
          <a:graphicData uri="http://schemas.openxmlformats.org/drawingml/2006/table">
            <a:tbl>
              <a:tblPr>
                <a:noFill/>
              </a:tblPr>
              <a:tblGrid>
                <a:gridCol w="2047875">
                  <a:extLst>
                    <a:ext uri="{9D8B030D-6E8A-4147-A177-3AD203B41FA5}">
                      <a16:colId xmlns:a16="http://schemas.microsoft.com/office/drawing/2014/main" val="3138227093"/>
                    </a:ext>
                  </a:extLst>
                </a:gridCol>
                <a:gridCol w="4071956">
                  <a:extLst>
                    <a:ext uri="{9D8B030D-6E8A-4147-A177-3AD203B41FA5}">
                      <a16:colId xmlns:a16="http://schemas.microsoft.com/office/drawing/2014/main" val="2659353324"/>
                    </a:ext>
                  </a:extLst>
                </a:gridCol>
                <a:gridCol w="4395769">
                  <a:extLst>
                    <a:ext uri="{9D8B030D-6E8A-4147-A177-3AD203B41FA5}">
                      <a16:colId xmlns:a16="http://schemas.microsoft.com/office/drawing/2014/main" val="3440891860"/>
                    </a:ext>
                  </a:extLst>
                </a:gridCol>
              </a:tblGrid>
              <a:tr h="611595">
                <a:tc>
                  <a:txBody>
                    <a:bodyPr/>
                    <a:lstStyle/>
                    <a:p>
                      <a:r>
                        <a:rPr lang="en-US" sz="2800" b="1" cap="none" spc="0" dirty="0">
                          <a:solidFill>
                            <a:schemeClr val="tx1"/>
                          </a:solidFill>
                          <a:effectLst/>
                          <a:latin typeface="TwCenMT"/>
                        </a:rPr>
                        <a:t>Modality </a:t>
                      </a:r>
                      <a:endParaRPr lang="en-US" sz="2800" cap="none" spc="0" dirty="0">
                        <a:solidFill>
                          <a:schemeClr val="tx1"/>
                        </a:solidFill>
                        <a:effectLst/>
                      </a:endParaRPr>
                    </a:p>
                  </a:txBody>
                  <a:tcPr marL="0" marR="271409" marT="49589" marB="165296"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r>
                        <a:rPr lang="en-US" sz="2800" b="1" cap="none" spc="0" dirty="0">
                          <a:solidFill>
                            <a:schemeClr val="tx1"/>
                          </a:solidFill>
                          <a:effectLst/>
                          <a:latin typeface="TwCenMT"/>
                        </a:rPr>
                        <a:t>CT </a:t>
                      </a:r>
                      <a:endParaRPr lang="en-US" sz="2800" cap="none" spc="0" dirty="0">
                        <a:solidFill>
                          <a:schemeClr val="tx1"/>
                        </a:solidFill>
                        <a:effectLst/>
                      </a:endParaRPr>
                    </a:p>
                  </a:txBody>
                  <a:tcPr marL="0" marR="271409" marT="49589" marB="165296"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tc>
                  <a:txBody>
                    <a:bodyPr/>
                    <a:lstStyle/>
                    <a:p>
                      <a:r>
                        <a:rPr lang="en-US" sz="2800" b="1" cap="none" spc="0">
                          <a:solidFill>
                            <a:schemeClr val="tx1"/>
                          </a:solidFill>
                          <a:effectLst/>
                          <a:latin typeface="TwCenMT"/>
                        </a:rPr>
                        <a:t>MR </a:t>
                      </a:r>
                      <a:endParaRPr lang="en-US" sz="2800" cap="none" spc="0">
                        <a:solidFill>
                          <a:schemeClr val="tx1"/>
                        </a:solidFill>
                        <a:effectLst/>
                      </a:endParaRPr>
                    </a:p>
                  </a:txBody>
                  <a:tcPr marL="0" marR="271409" marT="49589" marB="165296" anchor="ctr">
                    <a:lnL w="12700" cmpd="sng">
                      <a:noFill/>
                      <a:prstDash val="solid"/>
                    </a:lnL>
                    <a:lnR w="12700" cmpd="sng">
                      <a:noFill/>
                      <a:prstDash val="solid"/>
                    </a:lnR>
                    <a:lnT w="9525" cap="flat" cmpd="sng" algn="ctr">
                      <a:solidFill>
                        <a:schemeClr val="tx1"/>
                      </a:solidFill>
                      <a:prstDash val="solid"/>
                    </a:lnT>
                    <a:lnB w="12700" cmpd="sng">
                      <a:noFill/>
                      <a:prstDash val="solid"/>
                    </a:lnB>
                    <a:noFill/>
                  </a:tcPr>
                </a:tc>
                <a:extLst>
                  <a:ext uri="{0D108BD9-81ED-4DB2-BD59-A6C34878D82A}">
                    <a16:rowId xmlns:a16="http://schemas.microsoft.com/office/drawing/2014/main" val="3141490589"/>
                  </a:ext>
                </a:extLst>
              </a:tr>
              <a:tr h="1272778">
                <a:tc>
                  <a:txBody>
                    <a:bodyPr/>
                    <a:lstStyle/>
                    <a:p>
                      <a:r>
                        <a:rPr lang="en-US" sz="2800" cap="none" spc="0" dirty="0">
                          <a:solidFill>
                            <a:schemeClr val="tx1"/>
                          </a:solidFill>
                          <a:effectLst/>
                          <a:latin typeface="Wingdings" pitchFamily="2" charset="2"/>
                        </a:rPr>
                        <a:t>J </a:t>
                      </a:r>
                      <a:endParaRPr lang="en-US" sz="2800" cap="none" spc="0" dirty="0">
                        <a:solidFill>
                          <a:schemeClr val="tx1"/>
                        </a:solidFill>
                        <a:effectLst/>
                      </a:endParaRPr>
                    </a:p>
                  </a:txBody>
                  <a:tcPr marL="0" marR="271409" marT="49589" marB="165296"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noFill/>
                  </a:tcPr>
                </a:tc>
                <a:tc>
                  <a:txBody>
                    <a:bodyPr/>
                    <a:lstStyle/>
                    <a:p>
                      <a:r>
                        <a:rPr lang="en-US" sz="2800" cap="none" spc="0" dirty="0">
                          <a:solidFill>
                            <a:schemeClr val="tx1"/>
                          </a:solidFill>
                          <a:effectLst/>
                          <a:latin typeface="TwCenMT"/>
                        </a:rPr>
                        <a:t>Cheap</a:t>
                      </a:r>
                      <a:br>
                        <a:rPr lang="en-US" sz="2800" cap="none" spc="0" dirty="0">
                          <a:solidFill>
                            <a:schemeClr val="tx1"/>
                          </a:solidFill>
                          <a:effectLst/>
                          <a:latin typeface="TwCenMT"/>
                        </a:rPr>
                      </a:br>
                      <a:r>
                        <a:rPr lang="en-US" sz="2800" cap="none" spc="0" dirty="0">
                          <a:solidFill>
                            <a:schemeClr val="tx1"/>
                          </a:solidFill>
                          <a:effectLst/>
                          <a:latin typeface="TwCenMT"/>
                        </a:rPr>
                        <a:t>Fast</a:t>
                      </a:r>
                      <a:br>
                        <a:rPr lang="en-US" sz="2800" cap="none" spc="0" dirty="0">
                          <a:solidFill>
                            <a:schemeClr val="tx1"/>
                          </a:solidFill>
                          <a:effectLst/>
                          <a:latin typeface="TwCenMT"/>
                        </a:rPr>
                      </a:br>
                      <a:r>
                        <a:rPr lang="en-US" sz="2800" cap="none" spc="0" dirty="0">
                          <a:solidFill>
                            <a:schemeClr val="tx1"/>
                          </a:solidFill>
                          <a:effectLst/>
                          <a:latin typeface="TwCenMT"/>
                        </a:rPr>
                        <a:t>Fractures easily seen </a:t>
                      </a:r>
                      <a:endParaRPr lang="en-US" sz="2800" cap="none" spc="0" dirty="0">
                        <a:solidFill>
                          <a:schemeClr val="tx1"/>
                        </a:solidFill>
                        <a:effectLst/>
                      </a:endParaRPr>
                    </a:p>
                  </a:txBody>
                  <a:tcPr marL="0" marR="271409" marT="49589" marB="165296"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noFill/>
                  </a:tcPr>
                </a:tc>
                <a:tc>
                  <a:txBody>
                    <a:bodyPr/>
                    <a:lstStyle/>
                    <a:p>
                      <a:r>
                        <a:rPr lang="en-US" sz="2800" cap="none" spc="0" dirty="0">
                          <a:solidFill>
                            <a:schemeClr val="tx1"/>
                          </a:solidFill>
                          <a:effectLst/>
                          <a:latin typeface="TwCenMT"/>
                        </a:rPr>
                        <a:t>Sensitive to blood</a:t>
                      </a:r>
                      <a:br>
                        <a:rPr lang="en-US" sz="2800" cap="none" spc="0" dirty="0">
                          <a:solidFill>
                            <a:schemeClr val="tx1"/>
                          </a:solidFill>
                          <a:effectLst/>
                          <a:latin typeface="TwCenMT"/>
                        </a:rPr>
                      </a:br>
                      <a:r>
                        <a:rPr lang="en-US" sz="2800" cap="none" spc="0" dirty="0">
                          <a:solidFill>
                            <a:schemeClr val="tx1"/>
                          </a:solidFill>
                          <a:effectLst/>
                          <a:latin typeface="TwCenMT"/>
                        </a:rPr>
                        <a:t>Sensitive to subtle pathology (DAI) </a:t>
                      </a:r>
                      <a:endParaRPr lang="en-US" sz="2800" cap="none" spc="0" dirty="0">
                        <a:solidFill>
                          <a:schemeClr val="tx1"/>
                        </a:solidFill>
                        <a:effectLst/>
                      </a:endParaRPr>
                    </a:p>
                  </a:txBody>
                  <a:tcPr marL="0" marR="271409" marT="49589" marB="165296"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906319"/>
                  </a:ext>
                </a:extLst>
              </a:tr>
              <a:tr h="1272778">
                <a:tc>
                  <a:txBody>
                    <a:bodyPr/>
                    <a:lstStyle/>
                    <a:p>
                      <a:r>
                        <a:rPr lang="en-US" sz="2800" cap="none" spc="0" dirty="0">
                          <a:solidFill>
                            <a:schemeClr val="tx1"/>
                          </a:solidFill>
                          <a:effectLst/>
                          <a:latin typeface="Wingdings" pitchFamily="2" charset="2"/>
                        </a:rPr>
                        <a:t>L </a:t>
                      </a:r>
                      <a:endParaRPr lang="en-US" sz="2800" cap="none" spc="0" dirty="0">
                        <a:solidFill>
                          <a:schemeClr val="tx1"/>
                        </a:solidFill>
                        <a:effectLst/>
                      </a:endParaRPr>
                    </a:p>
                  </a:txBody>
                  <a:tcPr marL="0" marR="271409" marT="49589" marB="165296"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cap="none" spc="0">
                          <a:solidFill>
                            <a:schemeClr val="tx1"/>
                          </a:solidFill>
                          <a:effectLst/>
                          <a:latin typeface="TwCenMT"/>
                        </a:rPr>
                        <a:t>Not so sensitive to subtle pathology </a:t>
                      </a:r>
                      <a:endParaRPr lang="en-US" sz="2800" cap="none" spc="0">
                        <a:solidFill>
                          <a:schemeClr val="tx1"/>
                        </a:solidFill>
                        <a:effectLst/>
                      </a:endParaRPr>
                    </a:p>
                  </a:txBody>
                  <a:tcPr marL="0" marR="271409" marT="49589" marB="165296"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cap="none" spc="0" dirty="0">
                          <a:solidFill>
                            <a:schemeClr val="tx1"/>
                          </a:solidFill>
                          <a:effectLst/>
                          <a:latin typeface="TwCenMT"/>
                        </a:rPr>
                        <a:t>Expensive</a:t>
                      </a:r>
                      <a:br>
                        <a:rPr lang="en-US" sz="2800" cap="none" spc="0" dirty="0">
                          <a:solidFill>
                            <a:schemeClr val="tx1"/>
                          </a:solidFill>
                          <a:effectLst/>
                          <a:latin typeface="TwCenMT"/>
                        </a:rPr>
                      </a:br>
                      <a:r>
                        <a:rPr lang="en-US" sz="2800" cap="none" spc="0" dirty="0">
                          <a:solidFill>
                            <a:schemeClr val="tx1"/>
                          </a:solidFill>
                          <a:effectLst/>
                          <a:latin typeface="TwCenMT"/>
                        </a:rPr>
                        <a:t>Slow</a:t>
                      </a:r>
                      <a:br>
                        <a:rPr lang="en-US" sz="2800" cap="none" spc="0" dirty="0">
                          <a:solidFill>
                            <a:schemeClr val="tx1"/>
                          </a:solidFill>
                          <a:effectLst/>
                          <a:latin typeface="TwCenMT"/>
                        </a:rPr>
                      </a:br>
                      <a:r>
                        <a:rPr lang="en-US" sz="2800" cap="none" spc="0" dirty="0">
                          <a:solidFill>
                            <a:schemeClr val="tx1"/>
                          </a:solidFill>
                          <a:effectLst/>
                          <a:latin typeface="TwCenMT"/>
                        </a:rPr>
                        <a:t>Fractures not well seen </a:t>
                      </a:r>
                      <a:endParaRPr lang="en-US" sz="2800" cap="none" spc="0" dirty="0">
                        <a:solidFill>
                          <a:schemeClr val="tx1"/>
                        </a:solidFill>
                        <a:effectLst/>
                      </a:endParaRPr>
                    </a:p>
                  </a:txBody>
                  <a:tcPr marL="0" marR="271409" marT="49589" marB="165296"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5515424"/>
                  </a:ext>
                </a:extLst>
              </a:tr>
            </a:tbl>
          </a:graphicData>
        </a:graphic>
      </p:graphicFrame>
      <p:pic>
        <p:nvPicPr>
          <p:cNvPr id="17" name="Picture 4" descr="University of Washington Radiology (Diagnostic) on Doximity Residency  Navigator">
            <a:extLst>
              <a:ext uri="{FF2B5EF4-FFF2-40B4-BE49-F238E27FC236}">
                <a16:creationId xmlns:a16="http://schemas.microsoft.com/office/drawing/2014/main" id="{ED835F45-C341-404A-8E81-DAF982E6F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05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4400"/>
            </a:pPr>
            <a:r>
              <a:rPr lang="en-US" dirty="0">
                <a:solidFill>
                  <a:schemeClr val="lt1"/>
                </a:solidFill>
                <a:latin typeface="Source Sans Pro" panose="020B0503030403020204" pitchFamily="34" charset="0"/>
                <a:ea typeface="Source Sans Pro" panose="020B0503030403020204" pitchFamily="34" charset="0"/>
                <a:cs typeface="Calibri"/>
                <a:sym typeface="Calibri"/>
              </a:rPr>
              <a:t>Which study? </a:t>
            </a:r>
            <a:br>
              <a:rPr lang="en-US" dirty="0">
                <a:solidFill>
                  <a:schemeClr val="lt1"/>
                </a:solidFill>
                <a:latin typeface="Source Sans Pro" panose="020B0503030403020204" pitchFamily="34" charset="0"/>
                <a:ea typeface="Source Sans Pro" panose="020B0503030403020204" pitchFamily="34" charset="0"/>
                <a:cs typeface="Calibri"/>
                <a:sym typeface="Calibri"/>
              </a:rPr>
            </a:br>
            <a:r>
              <a:rPr lang="en-US" dirty="0">
                <a:solidFill>
                  <a:srgbClr val="FFFF00"/>
                </a:solidFill>
                <a:latin typeface="Source Sans Pro" panose="020B0503030403020204" pitchFamily="34" charset="0"/>
                <a:ea typeface="Source Sans Pro" panose="020B0503030403020204" pitchFamily="34" charset="0"/>
                <a:sym typeface="Calibri"/>
              </a:rPr>
              <a:t>Vascular</a:t>
            </a:r>
            <a:endParaRPr dirty="0">
              <a:solidFill>
                <a:srgbClr val="FFFF00"/>
              </a:solidFill>
              <a:latin typeface="Source Sans Pro" panose="020B0503030403020204" pitchFamily="34" charset="0"/>
              <a:ea typeface="Source Sans Pro" panose="020B0503030403020204" pitchFamily="34" charset="0"/>
            </a:endParaRPr>
          </a:p>
        </p:txBody>
      </p:sp>
      <p:sp>
        <p:nvSpPr>
          <p:cNvPr id="192" name="Shape 192"/>
          <p:cNvSpPr txBox="1">
            <a:spLocks noGrp="1"/>
          </p:cNvSpPr>
          <p:nvPr>
            <p:ph idx="1"/>
          </p:nvPr>
        </p:nvSpPr>
        <p:spPr>
          <a:xfrm>
            <a:off x="1981200" y="1703617"/>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lt1"/>
              </a:buClr>
              <a:buSzPts val="3200"/>
              <a:buFont typeface="Arial"/>
              <a:buChar char="•"/>
            </a:pPr>
            <a:r>
              <a:rPr lang="en-US" sz="3200" dirty="0">
                <a:solidFill>
                  <a:schemeClr val="lt1"/>
                </a:solidFill>
                <a:latin typeface="Source Sans Pro" panose="020B0503030403020204" pitchFamily="34" charset="0"/>
                <a:ea typeface="Source Sans Pro" panose="020B0503030403020204" pitchFamily="34" charset="0"/>
                <a:cs typeface="Calibri"/>
                <a:sym typeface="Calibri"/>
              </a:rPr>
              <a:t>CTA:</a:t>
            </a:r>
            <a:endParaRPr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buSzPts val="2800"/>
              <a:buFont typeface="Arial"/>
              <a:buChar char="–"/>
            </a:pP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CTA Neck:  Aortic arch through Circle of Willis.  </a:t>
            </a:r>
            <a:endParaRPr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buSzPts val="2800"/>
              <a:buFont typeface="Arial"/>
              <a:buChar char="–"/>
            </a:pP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CTA Head:  Circle of Willis only</a:t>
            </a:r>
            <a:br>
              <a:rPr lang="en-US" sz="2800" dirty="0">
                <a:solidFill>
                  <a:srgbClr val="FFFFFF"/>
                </a:solidFill>
                <a:latin typeface="Source Sans Pro" panose="020B0503030403020204" pitchFamily="34" charset="0"/>
                <a:ea typeface="Source Sans Pro" panose="020B0503030403020204" pitchFamily="34" charset="0"/>
                <a:cs typeface="Calibri"/>
                <a:sym typeface="Calibri"/>
              </a:rPr>
            </a:br>
            <a:endParaRPr dirty="0">
              <a:latin typeface="Source Sans Pro" panose="020B0503030403020204" pitchFamily="34" charset="0"/>
              <a:ea typeface="Source Sans Pro" panose="020B0503030403020204" pitchFamily="34" charset="0"/>
            </a:endParaRPr>
          </a:p>
          <a:p>
            <a:pPr marL="342900" indent="-342900">
              <a:lnSpc>
                <a:spcPct val="100000"/>
              </a:lnSpc>
              <a:spcBef>
                <a:spcPts val="640"/>
              </a:spcBef>
              <a:buClr>
                <a:schemeClr val="lt1"/>
              </a:buClr>
              <a:buSzPts val="3200"/>
              <a:buFont typeface="Arial"/>
              <a:buChar char="•"/>
            </a:pPr>
            <a:r>
              <a:rPr lang="en-US" sz="3200" dirty="0">
                <a:solidFill>
                  <a:schemeClr val="lt1"/>
                </a:solidFill>
                <a:latin typeface="Source Sans Pro" panose="020B0503030403020204" pitchFamily="34" charset="0"/>
                <a:ea typeface="Source Sans Pro" panose="020B0503030403020204" pitchFamily="34" charset="0"/>
                <a:cs typeface="Calibri"/>
                <a:sym typeface="Calibri"/>
              </a:rPr>
              <a:t>MRA:</a:t>
            </a:r>
            <a:endParaRPr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buSzPts val="2800"/>
              <a:buFont typeface="Arial"/>
              <a:buChar char="–"/>
            </a:pP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MRA Brain:  non-contrast</a:t>
            </a:r>
            <a:endParaRPr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buSzPts val="2800"/>
              <a:buFont typeface="Arial"/>
              <a:buChar char="–"/>
            </a:pP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MRA Neck:  without and with contrast.</a:t>
            </a:r>
            <a:endParaRPr dirty="0">
              <a:latin typeface="Source Sans Pro" panose="020B0503030403020204" pitchFamily="34" charset="0"/>
              <a:ea typeface="Source Sans Pro" panose="020B0503030403020204" pitchFamily="34" charset="0"/>
            </a:endParaRPr>
          </a:p>
        </p:txBody>
      </p:sp>
      <p:pic>
        <p:nvPicPr>
          <p:cNvPr id="4" name="Picture 4" descr="University of Washington Radiology (Diagnostic) on Doximity Residency  Navigator">
            <a:extLst>
              <a:ext uri="{FF2B5EF4-FFF2-40B4-BE49-F238E27FC236}">
                <a16:creationId xmlns:a16="http://schemas.microsoft.com/office/drawing/2014/main" id="{427DA65F-682D-5043-A57A-04B6D3510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22">
            <a:extLst>
              <a:ext uri="{FF2B5EF4-FFF2-40B4-BE49-F238E27FC236}">
                <a16:creationId xmlns:a16="http://schemas.microsoft.com/office/drawing/2014/main" id="{3CF97D43-FB4B-1544-BE15-B4F00E03266E}"/>
              </a:ext>
            </a:extLst>
          </p:cNvPr>
          <p:cNvSpPr txBox="1">
            <a:spLocks/>
          </p:cNvSpPr>
          <p:nvPr/>
        </p:nvSpPr>
        <p:spPr>
          <a:xfrm>
            <a:off x="2209799" y="157842"/>
            <a:ext cx="7772400" cy="11430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t>Hounsfield Units (HU)</a:t>
            </a:r>
          </a:p>
        </p:txBody>
      </p:sp>
      <p:pic>
        <p:nvPicPr>
          <p:cNvPr id="5" name="Picture 4">
            <a:extLst>
              <a:ext uri="{FF2B5EF4-FFF2-40B4-BE49-F238E27FC236}">
                <a16:creationId xmlns:a16="http://schemas.microsoft.com/office/drawing/2014/main" id="{FE47E96E-FFE1-FE4A-9C71-7B56408253F8}"/>
              </a:ext>
            </a:extLst>
          </p:cNvPr>
          <p:cNvPicPr>
            <a:picLocks noChangeAspect="1"/>
          </p:cNvPicPr>
          <p:nvPr/>
        </p:nvPicPr>
        <p:blipFill>
          <a:blip r:embed="rId2"/>
          <a:stretch>
            <a:fillRect/>
          </a:stretch>
        </p:blipFill>
        <p:spPr>
          <a:xfrm>
            <a:off x="1871662" y="1431803"/>
            <a:ext cx="8448675" cy="4909125"/>
          </a:xfrm>
          <a:prstGeom prst="rect">
            <a:avLst/>
          </a:prstGeom>
        </p:spPr>
      </p:pic>
      <p:pic>
        <p:nvPicPr>
          <p:cNvPr id="6" name="Picture 4" descr="University of Washington Radiology (Diagnostic) on Doximity Residency  Navigator">
            <a:extLst>
              <a:ext uri="{FF2B5EF4-FFF2-40B4-BE49-F238E27FC236}">
                <a16:creationId xmlns:a16="http://schemas.microsoft.com/office/drawing/2014/main" id="{A2344C44-17A4-9747-B173-AB45DE738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4519-7867-2A40-837A-B3B607F6715E}"/>
              </a:ext>
            </a:extLst>
          </p:cNvPr>
          <p:cNvSpPr>
            <a:spLocks noGrp="1"/>
          </p:cNvSpPr>
          <p:nvPr>
            <p:ph type="title"/>
          </p:nvPr>
        </p:nvSpPr>
        <p:spPr/>
        <p:txBody>
          <a:bodyPr/>
          <a:lstStyle/>
          <a:p>
            <a:r>
              <a:rPr lang="en-US" dirty="0"/>
              <a:t>Goals &amp; Objectives	</a:t>
            </a:r>
          </a:p>
        </p:txBody>
      </p:sp>
      <p:sp>
        <p:nvSpPr>
          <p:cNvPr id="3" name="Content Placeholder 2">
            <a:extLst>
              <a:ext uri="{FF2B5EF4-FFF2-40B4-BE49-F238E27FC236}">
                <a16:creationId xmlns:a16="http://schemas.microsoft.com/office/drawing/2014/main" id="{CDBA277C-F397-8F43-ABC7-DAED6476E234}"/>
              </a:ext>
            </a:extLst>
          </p:cNvPr>
          <p:cNvSpPr>
            <a:spLocks noGrp="1"/>
          </p:cNvSpPr>
          <p:nvPr>
            <p:ph idx="1"/>
          </p:nvPr>
        </p:nvSpPr>
        <p:spPr/>
        <p:txBody>
          <a:bodyPr>
            <a:normAutofit/>
          </a:bodyPr>
          <a:lstStyle/>
          <a:p>
            <a:r>
              <a:rPr lang="en-US" sz="3200" dirty="0"/>
              <a:t>Understand indications for acute head imaging</a:t>
            </a:r>
          </a:p>
          <a:p>
            <a:r>
              <a:rPr lang="en-US" sz="3200" dirty="0">
                <a:solidFill>
                  <a:srgbClr val="FFC000"/>
                </a:solidFill>
              </a:rPr>
              <a:t>Review basic neuroanatomy</a:t>
            </a:r>
          </a:p>
          <a:p>
            <a:r>
              <a:rPr lang="en-US" sz="3200" dirty="0"/>
              <a:t>Identify traumatic pathology</a:t>
            </a:r>
          </a:p>
          <a:p>
            <a:r>
              <a:rPr lang="en-US" sz="3200" dirty="0"/>
              <a:t>Review cases</a:t>
            </a:r>
          </a:p>
        </p:txBody>
      </p:sp>
      <p:pic>
        <p:nvPicPr>
          <p:cNvPr id="6" name="Picture 4" descr="University of Washington Radiology (Diagnostic) on Doximity Residency  Navigator">
            <a:extLst>
              <a:ext uri="{FF2B5EF4-FFF2-40B4-BE49-F238E27FC236}">
                <a16:creationId xmlns:a16="http://schemas.microsoft.com/office/drawing/2014/main" id="{447DC208-18B5-0F49-AF9F-881793CBF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768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4400"/>
            </a:pPr>
            <a:r>
              <a:rPr lang="en-US" dirty="0">
                <a:solidFill>
                  <a:schemeClr val="lt1"/>
                </a:solidFill>
                <a:latin typeface="Source Sans Pro" panose="020B0503030403020204" pitchFamily="34" charset="0"/>
                <a:ea typeface="Source Sans Pro" panose="020B0503030403020204" pitchFamily="34" charset="0"/>
                <a:cs typeface="Calibri"/>
                <a:sym typeface="Calibri"/>
              </a:rPr>
              <a:t>Normal </a:t>
            </a:r>
            <a:r>
              <a:rPr lang="en-US" dirty="0" err="1">
                <a:solidFill>
                  <a:schemeClr val="lt1"/>
                </a:solidFill>
                <a:latin typeface="Source Sans Pro" panose="020B0503030403020204" pitchFamily="34" charset="0"/>
                <a:ea typeface="Source Sans Pro" panose="020B0503030403020204" pitchFamily="34" charset="0"/>
                <a:cs typeface="Calibri"/>
                <a:sym typeface="Calibri"/>
              </a:rPr>
              <a:t>Noncon</a:t>
            </a:r>
            <a:r>
              <a:rPr lang="en-US" dirty="0">
                <a:solidFill>
                  <a:schemeClr val="lt1"/>
                </a:solidFill>
                <a:latin typeface="Source Sans Pro" panose="020B0503030403020204" pitchFamily="34" charset="0"/>
                <a:ea typeface="Source Sans Pro" panose="020B0503030403020204" pitchFamily="34" charset="0"/>
                <a:cs typeface="Calibri"/>
                <a:sym typeface="Calibri"/>
              </a:rPr>
              <a:t> Head CT</a:t>
            </a:r>
            <a:endParaRPr dirty="0">
              <a:latin typeface="Source Sans Pro" panose="020B0503030403020204" pitchFamily="34" charset="0"/>
              <a:ea typeface="Source Sans Pro" panose="020B0503030403020204" pitchFamily="34" charset="0"/>
            </a:endParaRPr>
          </a:p>
        </p:txBody>
      </p:sp>
      <p:pic>
        <p:nvPicPr>
          <p:cNvPr id="238" name="Shape 238" descr="ser002img00010.jpg"/>
          <p:cNvPicPr preferRelativeResize="0">
            <a:picLocks noGrp="1"/>
          </p:cNvPicPr>
          <p:nvPr>
            <p:ph sz="half" idx="1"/>
          </p:nvPr>
        </p:nvPicPr>
        <p:blipFill rotWithShape="1">
          <a:blip r:embed="rId3">
            <a:alphaModFix/>
          </a:blip>
          <a:srcRect l="-8087" r="-8087"/>
          <a:stretch/>
        </p:blipFill>
        <p:spPr>
          <a:xfrm>
            <a:off x="2698537" y="1600200"/>
            <a:ext cx="4038600" cy="4525962"/>
          </a:xfrm>
          <a:prstGeom prst="rect">
            <a:avLst/>
          </a:prstGeom>
          <a:noFill/>
          <a:ln>
            <a:noFill/>
          </a:ln>
        </p:spPr>
      </p:pic>
      <p:pic>
        <p:nvPicPr>
          <p:cNvPr id="239" name="Shape 239" descr="ser002img00013.jpg"/>
          <p:cNvPicPr preferRelativeResize="0">
            <a:picLocks noGrp="1"/>
          </p:cNvPicPr>
          <p:nvPr>
            <p:ph sz="half" idx="2"/>
          </p:nvPr>
        </p:nvPicPr>
        <p:blipFill rotWithShape="1">
          <a:blip r:embed="rId4">
            <a:alphaModFix/>
          </a:blip>
          <a:srcRect l="-5409" r="-5409"/>
          <a:stretch/>
        </p:blipFill>
        <p:spPr>
          <a:xfrm>
            <a:off x="6861320" y="1747182"/>
            <a:ext cx="4038600" cy="4525962"/>
          </a:xfrm>
          <a:prstGeom prst="rect">
            <a:avLst/>
          </a:prstGeom>
          <a:noFill/>
          <a:ln>
            <a:noFill/>
          </a:ln>
        </p:spPr>
      </p:pic>
      <p:pic>
        <p:nvPicPr>
          <p:cNvPr id="5" name="Picture 4" descr="University of Washington Radiology (Diagnostic) on Doximity Residency  Navigator">
            <a:extLst>
              <a:ext uri="{FF2B5EF4-FFF2-40B4-BE49-F238E27FC236}">
                <a16:creationId xmlns:a16="http://schemas.microsoft.com/office/drawing/2014/main" id="{FC4EB62A-05E4-AB4A-A2D2-4011CA99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709A01-DC06-D949-896E-8BD4600AA86C}"/>
              </a:ext>
            </a:extLst>
          </p:cNvPr>
          <p:cNvSpPr txBox="1"/>
          <p:nvPr/>
        </p:nvSpPr>
        <p:spPr>
          <a:xfrm>
            <a:off x="4567796" y="4379495"/>
            <a:ext cx="300082" cy="369332"/>
          </a:xfrm>
          <a:prstGeom prst="rect">
            <a:avLst/>
          </a:prstGeom>
          <a:noFill/>
        </p:spPr>
        <p:txBody>
          <a:bodyPr wrap="none" rtlCol="0">
            <a:spAutoFit/>
          </a:bodyPr>
          <a:lstStyle/>
          <a:p>
            <a:r>
              <a:rPr lang="en-US" dirty="0">
                <a:solidFill>
                  <a:srgbClr val="FFC000"/>
                </a:solidFill>
              </a:rPr>
              <a:t>1</a:t>
            </a:r>
          </a:p>
        </p:txBody>
      </p:sp>
      <p:sp>
        <p:nvSpPr>
          <p:cNvPr id="3" name="TextBox 2">
            <a:extLst>
              <a:ext uri="{FF2B5EF4-FFF2-40B4-BE49-F238E27FC236}">
                <a16:creationId xmlns:a16="http://schemas.microsoft.com/office/drawing/2014/main" id="{A2578F30-43A6-C948-9D24-C13BFD57FA8C}"/>
              </a:ext>
            </a:extLst>
          </p:cNvPr>
          <p:cNvSpPr txBox="1"/>
          <p:nvPr/>
        </p:nvSpPr>
        <p:spPr>
          <a:xfrm>
            <a:off x="3653043" y="3429000"/>
            <a:ext cx="300082" cy="369332"/>
          </a:xfrm>
          <a:prstGeom prst="rect">
            <a:avLst/>
          </a:prstGeom>
          <a:noFill/>
        </p:spPr>
        <p:txBody>
          <a:bodyPr wrap="square" rtlCol="0">
            <a:spAutoFit/>
          </a:bodyPr>
          <a:lstStyle/>
          <a:p>
            <a:r>
              <a:rPr lang="en-US" dirty="0">
                <a:solidFill>
                  <a:srgbClr val="FFC000"/>
                </a:solidFill>
              </a:rPr>
              <a:t>2</a:t>
            </a:r>
          </a:p>
        </p:txBody>
      </p:sp>
      <p:sp>
        <p:nvSpPr>
          <p:cNvPr id="4" name="TextBox 3">
            <a:extLst>
              <a:ext uri="{FF2B5EF4-FFF2-40B4-BE49-F238E27FC236}">
                <a16:creationId xmlns:a16="http://schemas.microsoft.com/office/drawing/2014/main" id="{7C35DFF1-8396-F542-B52E-499DC336FF13}"/>
              </a:ext>
            </a:extLst>
          </p:cNvPr>
          <p:cNvSpPr txBox="1"/>
          <p:nvPr/>
        </p:nvSpPr>
        <p:spPr>
          <a:xfrm>
            <a:off x="704388" y="1586079"/>
            <a:ext cx="2948655" cy="2308324"/>
          </a:xfrm>
          <a:prstGeom prst="rect">
            <a:avLst/>
          </a:prstGeom>
          <a:noFill/>
        </p:spPr>
        <p:txBody>
          <a:bodyPr wrap="square" rtlCol="0">
            <a:spAutoFit/>
          </a:bodyPr>
          <a:lstStyle/>
          <a:p>
            <a:r>
              <a:rPr lang="en-US" dirty="0"/>
              <a:t>1 = fourth ventricle</a:t>
            </a:r>
          </a:p>
          <a:p>
            <a:r>
              <a:rPr lang="en-US" dirty="0"/>
              <a:t>2 = middle cranial fossa</a:t>
            </a:r>
          </a:p>
          <a:p>
            <a:r>
              <a:rPr lang="en-US" dirty="0"/>
              <a:t>3 = pons</a:t>
            </a:r>
          </a:p>
          <a:p>
            <a:r>
              <a:rPr lang="en-US" dirty="0"/>
              <a:t>* = basal cisterns</a:t>
            </a:r>
          </a:p>
          <a:p>
            <a:r>
              <a:rPr lang="en-US" dirty="0"/>
              <a:t>4 = cerebellum</a:t>
            </a:r>
          </a:p>
          <a:p>
            <a:r>
              <a:rPr lang="en-US" dirty="0"/>
              <a:t>5 = occipital lobe</a:t>
            </a:r>
          </a:p>
          <a:p>
            <a:r>
              <a:rPr lang="en-US" dirty="0"/>
              <a:t>6 = temporal lobe</a:t>
            </a:r>
          </a:p>
          <a:p>
            <a:r>
              <a:rPr lang="en-US" dirty="0">
                <a:sym typeface="Wingdings" pitchFamily="2" charset="2"/>
              </a:rPr>
              <a:t> = transverse sinus</a:t>
            </a:r>
            <a:endParaRPr lang="en-US" dirty="0"/>
          </a:p>
        </p:txBody>
      </p:sp>
      <p:sp>
        <p:nvSpPr>
          <p:cNvPr id="6" name="TextBox 5">
            <a:extLst>
              <a:ext uri="{FF2B5EF4-FFF2-40B4-BE49-F238E27FC236}">
                <a16:creationId xmlns:a16="http://schemas.microsoft.com/office/drawing/2014/main" id="{F07443FD-184B-1545-92D4-28442C19B25E}"/>
              </a:ext>
            </a:extLst>
          </p:cNvPr>
          <p:cNvSpPr txBox="1"/>
          <p:nvPr/>
        </p:nvSpPr>
        <p:spPr>
          <a:xfrm>
            <a:off x="4303809" y="4010163"/>
            <a:ext cx="300082" cy="369332"/>
          </a:xfrm>
          <a:prstGeom prst="rect">
            <a:avLst/>
          </a:prstGeom>
          <a:noFill/>
        </p:spPr>
        <p:txBody>
          <a:bodyPr wrap="none" rtlCol="0">
            <a:spAutoFit/>
          </a:bodyPr>
          <a:lstStyle/>
          <a:p>
            <a:r>
              <a:rPr lang="en-US" dirty="0">
                <a:solidFill>
                  <a:srgbClr val="FFC000"/>
                </a:solidFill>
              </a:rPr>
              <a:t>3</a:t>
            </a:r>
          </a:p>
        </p:txBody>
      </p:sp>
      <p:sp>
        <p:nvSpPr>
          <p:cNvPr id="7" name="TextBox 6">
            <a:extLst>
              <a:ext uri="{FF2B5EF4-FFF2-40B4-BE49-F238E27FC236}">
                <a16:creationId xmlns:a16="http://schemas.microsoft.com/office/drawing/2014/main" id="{51DFA461-3178-2647-9E13-3C65C0D2C2B1}"/>
              </a:ext>
            </a:extLst>
          </p:cNvPr>
          <p:cNvSpPr txBox="1"/>
          <p:nvPr/>
        </p:nvSpPr>
        <p:spPr>
          <a:xfrm>
            <a:off x="8415425" y="4170089"/>
            <a:ext cx="280846" cy="369332"/>
          </a:xfrm>
          <a:prstGeom prst="rect">
            <a:avLst/>
          </a:prstGeom>
          <a:noFill/>
        </p:spPr>
        <p:txBody>
          <a:bodyPr wrap="none" rtlCol="0">
            <a:spAutoFit/>
          </a:bodyPr>
          <a:lstStyle/>
          <a:p>
            <a:r>
              <a:rPr lang="en-US" dirty="0">
                <a:solidFill>
                  <a:srgbClr val="FFC000"/>
                </a:solidFill>
              </a:rPr>
              <a:t>*</a:t>
            </a:r>
          </a:p>
        </p:txBody>
      </p:sp>
      <p:sp>
        <p:nvSpPr>
          <p:cNvPr id="8" name="TextBox 7">
            <a:extLst>
              <a:ext uri="{FF2B5EF4-FFF2-40B4-BE49-F238E27FC236}">
                <a16:creationId xmlns:a16="http://schemas.microsoft.com/office/drawing/2014/main" id="{B2772C56-2392-8642-8807-BDA014797DF4}"/>
              </a:ext>
            </a:extLst>
          </p:cNvPr>
          <p:cNvSpPr txBox="1"/>
          <p:nvPr/>
        </p:nvSpPr>
        <p:spPr>
          <a:xfrm>
            <a:off x="8730579" y="3737087"/>
            <a:ext cx="280846" cy="369332"/>
          </a:xfrm>
          <a:prstGeom prst="rect">
            <a:avLst/>
          </a:prstGeom>
          <a:noFill/>
        </p:spPr>
        <p:txBody>
          <a:bodyPr wrap="none" rtlCol="0">
            <a:spAutoFit/>
          </a:bodyPr>
          <a:lstStyle/>
          <a:p>
            <a:r>
              <a:rPr lang="en-US" dirty="0">
                <a:solidFill>
                  <a:srgbClr val="FFC000"/>
                </a:solidFill>
              </a:rPr>
              <a:t>*</a:t>
            </a:r>
          </a:p>
        </p:txBody>
      </p:sp>
      <p:sp>
        <p:nvSpPr>
          <p:cNvPr id="10" name="TextBox 9">
            <a:extLst>
              <a:ext uri="{FF2B5EF4-FFF2-40B4-BE49-F238E27FC236}">
                <a16:creationId xmlns:a16="http://schemas.microsoft.com/office/drawing/2014/main" id="{AEA2A484-9A19-8242-B25F-DFE5EC109FEB}"/>
              </a:ext>
            </a:extLst>
          </p:cNvPr>
          <p:cNvSpPr txBox="1"/>
          <p:nvPr/>
        </p:nvSpPr>
        <p:spPr>
          <a:xfrm>
            <a:off x="3925422" y="4888468"/>
            <a:ext cx="300082" cy="369332"/>
          </a:xfrm>
          <a:prstGeom prst="rect">
            <a:avLst/>
          </a:prstGeom>
          <a:noFill/>
        </p:spPr>
        <p:txBody>
          <a:bodyPr wrap="none" rtlCol="0">
            <a:spAutoFit/>
          </a:bodyPr>
          <a:lstStyle/>
          <a:p>
            <a:r>
              <a:rPr lang="en-US" dirty="0">
                <a:solidFill>
                  <a:srgbClr val="FFC000"/>
                </a:solidFill>
              </a:rPr>
              <a:t>4</a:t>
            </a:r>
          </a:p>
        </p:txBody>
      </p:sp>
      <p:sp>
        <p:nvSpPr>
          <p:cNvPr id="11" name="TextBox 10">
            <a:extLst>
              <a:ext uri="{FF2B5EF4-FFF2-40B4-BE49-F238E27FC236}">
                <a16:creationId xmlns:a16="http://schemas.microsoft.com/office/drawing/2014/main" id="{88089BB9-E814-C548-8F60-11656E334CCB}"/>
              </a:ext>
            </a:extLst>
          </p:cNvPr>
          <p:cNvSpPr txBox="1"/>
          <p:nvPr/>
        </p:nvSpPr>
        <p:spPr>
          <a:xfrm>
            <a:off x="9011425" y="5387325"/>
            <a:ext cx="300082" cy="369332"/>
          </a:xfrm>
          <a:prstGeom prst="rect">
            <a:avLst/>
          </a:prstGeom>
          <a:noFill/>
        </p:spPr>
        <p:txBody>
          <a:bodyPr wrap="none" rtlCol="0">
            <a:spAutoFit/>
          </a:bodyPr>
          <a:lstStyle/>
          <a:p>
            <a:r>
              <a:rPr lang="en-US" dirty="0">
                <a:solidFill>
                  <a:srgbClr val="FFC000"/>
                </a:solidFill>
              </a:rPr>
              <a:t>5</a:t>
            </a:r>
          </a:p>
        </p:txBody>
      </p:sp>
      <p:sp>
        <p:nvSpPr>
          <p:cNvPr id="12" name="TextBox 11">
            <a:extLst>
              <a:ext uri="{FF2B5EF4-FFF2-40B4-BE49-F238E27FC236}">
                <a16:creationId xmlns:a16="http://schemas.microsoft.com/office/drawing/2014/main" id="{26F5220A-3BFC-F444-8889-28343BB5D29E}"/>
              </a:ext>
            </a:extLst>
          </p:cNvPr>
          <p:cNvSpPr txBox="1"/>
          <p:nvPr/>
        </p:nvSpPr>
        <p:spPr>
          <a:xfrm>
            <a:off x="9805631" y="3921753"/>
            <a:ext cx="300082" cy="369332"/>
          </a:xfrm>
          <a:prstGeom prst="rect">
            <a:avLst/>
          </a:prstGeom>
          <a:noFill/>
        </p:spPr>
        <p:txBody>
          <a:bodyPr wrap="none" rtlCol="0">
            <a:spAutoFit/>
          </a:bodyPr>
          <a:lstStyle/>
          <a:p>
            <a:r>
              <a:rPr lang="en-US" dirty="0">
                <a:solidFill>
                  <a:srgbClr val="FFC000"/>
                </a:solidFill>
              </a:rPr>
              <a:t>6</a:t>
            </a:r>
          </a:p>
        </p:txBody>
      </p:sp>
      <p:cxnSp>
        <p:nvCxnSpPr>
          <p:cNvPr id="15" name="Straight Arrow Connector 14">
            <a:extLst>
              <a:ext uri="{FF2B5EF4-FFF2-40B4-BE49-F238E27FC236}">
                <a16:creationId xmlns:a16="http://schemas.microsoft.com/office/drawing/2014/main" id="{22222A68-B9E0-AC43-8E05-33B7BAD85241}"/>
              </a:ext>
            </a:extLst>
          </p:cNvPr>
          <p:cNvCxnSpPr>
            <a:cxnSpLocks/>
          </p:cNvCxnSpPr>
          <p:nvPr/>
        </p:nvCxnSpPr>
        <p:spPr>
          <a:xfrm flipV="1">
            <a:off x="3161906" y="5294194"/>
            <a:ext cx="524561" cy="344638"/>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63D01E8-7398-9D48-A3BB-41BB1092395C}"/>
              </a:ext>
            </a:extLst>
          </p:cNvPr>
          <p:cNvCxnSpPr>
            <a:cxnSpLocks/>
          </p:cNvCxnSpPr>
          <p:nvPr/>
        </p:nvCxnSpPr>
        <p:spPr>
          <a:xfrm flipH="1" flipV="1">
            <a:off x="5505263" y="5333542"/>
            <a:ext cx="331309" cy="593461"/>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6801E56-FD17-6647-A21F-986403D5E418}"/>
              </a:ext>
            </a:extLst>
          </p:cNvPr>
          <p:cNvSpPr txBox="1"/>
          <p:nvPr/>
        </p:nvSpPr>
        <p:spPr>
          <a:xfrm>
            <a:off x="2471498" y="6247740"/>
            <a:ext cx="1754006" cy="369332"/>
          </a:xfrm>
          <a:prstGeom prst="rect">
            <a:avLst/>
          </a:prstGeom>
          <a:noFill/>
        </p:spPr>
        <p:txBody>
          <a:bodyPr wrap="none" rtlCol="0">
            <a:spAutoFit/>
          </a:bodyPr>
          <a:lstStyle/>
          <a:p>
            <a:r>
              <a:rPr lang="en-US" dirty="0"/>
              <a:t>Patient’s: RIGHT</a:t>
            </a:r>
          </a:p>
        </p:txBody>
      </p:sp>
      <p:sp>
        <p:nvSpPr>
          <p:cNvPr id="16" name="TextBox 15">
            <a:extLst>
              <a:ext uri="{FF2B5EF4-FFF2-40B4-BE49-F238E27FC236}">
                <a16:creationId xmlns:a16="http://schemas.microsoft.com/office/drawing/2014/main" id="{648AA069-09A9-5A45-AEA0-A6767BCAB2F5}"/>
              </a:ext>
            </a:extLst>
          </p:cNvPr>
          <p:cNvSpPr txBox="1"/>
          <p:nvPr/>
        </p:nvSpPr>
        <p:spPr>
          <a:xfrm>
            <a:off x="5508597" y="6249176"/>
            <a:ext cx="655949" cy="369332"/>
          </a:xfrm>
          <a:prstGeom prst="rect">
            <a:avLst/>
          </a:prstGeom>
          <a:noFill/>
        </p:spPr>
        <p:txBody>
          <a:bodyPr wrap="none" rtlCol="0">
            <a:spAutoFit/>
          </a:bodyPr>
          <a:lstStyle/>
          <a:p>
            <a:r>
              <a:rPr lang="en-US" dirty="0"/>
              <a:t>LEFT</a:t>
            </a:r>
          </a:p>
        </p:txBody>
      </p:sp>
    </p:spTree>
    <p:extLst>
      <p:ext uri="{BB962C8B-B14F-4D97-AF65-F5344CB8AC3E}">
        <p14:creationId xmlns:p14="http://schemas.microsoft.com/office/powerpoint/2010/main" val="27260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4400"/>
            </a:pPr>
            <a:r>
              <a:rPr lang="en-US" dirty="0">
                <a:solidFill>
                  <a:schemeClr val="lt1"/>
                </a:solidFill>
                <a:latin typeface="Source Sans Pro" panose="020B0503030403020204" pitchFamily="34" charset="0"/>
                <a:ea typeface="Source Sans Pro" panose="020B0503030403020204" pitchFamily="34" charset="0"/>
                <a:cs typeface="Calibri"/>
                <a:sym typeface="Calibri"/>
              </a:rPr>
              <a:t>Normal </a:t>
            </a:r>
            <a:r>
              <a:rPr lang="en-US" dirty="0" err="1">
                <a:solidFill>
                  <a:schemeClr val="lt1"/>
                </a:solidFill>
                <a:latin typeface="Source Sans Pro" panose="020B0503030403020204" pitchFamily="34" charset="0"/>
                <a:ea typeface="Source Sans Pro" panose="020B0503030403020204" pitchFamily="34" charset="0"/>
                <a:cs typeface="Calibri"/>
                <a:sym typeface="Calibri"/>
              </a:rPr>
              <a:t>Noncon</a:t>
            </a:r>
            <a:r>
              <a:rPr lang="en-US" dirty="0">
                <a:solidFill>
                  <a:schemeClr val="lt1"/>
                </a:solidFill>
                <a:latin typeface="Source Sans Pro" panose="020B0503030403020204" pitchFamily="34" charset="0"/>
                <a:ea typeface="Source Sans Pro" panose="020B0503030403020204" pitchFamily="34" charset="0"/>
                <a:cs typeface="Calibri"/>
                <a:sym typeface="Calibri"/>
              </a:rPr>
              <a:t> Head CT</a:t>
            </a:r>
            <a:endParaRPr dirty="0">
              <a:latin typeface="Source Sans Pro" panose="020B0503030403020204" pitchFamily="34" charset="0"/>
              <a:ea typeface="Source Sans Pro" panose="020B0503030403020204" pitchFamily="34" charset="0"/>
            </a:endParaRPr>
          </a:p>
        </p:txBody>
      </p:sp>
      <p:pic>
        <p:nvPicPr>
          <p:cNvPr id="246" name="Shape 246" descr="ser002img00014.jpg"/>
          <p:cNvPicPr preferRelativeResize="0">
            <a:picLocks noGrp="1"/>
          </p:cNvPicPr>
          <p:nvPr>
            <p:ph sz="half" idx="1"/>
          </p:nvPr>
        </p:nvPicPr>
        <p:blipFill rotWithShape="1">
          <a:blip r:embed="rId3">
            <a:alphaModFix/>
          </a:blip>
          <a:srcRect l="-5350" r="-5350"/>
          <a:stretch/>
        </p:blipFill>
        <p:spPr>
          <a:xfrm>
            <a:off x="3316706" y="1600200"/>
            <a:ext cx="4038600" cy="4525962"/>
          </a:xfrm>
          <a:prstGeom prst="rect">
            <a:avLst/>
          </a:prstGeom>
          <a:noFill/>
          <a:ln>
            <a:noFill/>
          </a:ln>
        </p:spPr>
      </p:pic>
      <p:pic>
        <p:nvPicPr>
          <p:cNvPr id="247" name="Shape 247" descr="ser002img00016.jpg"/>
          <p:cNvPicPr preferRelativeResize="0">
            <a:picLocks noGrp="1"/>
          </p:cNvPicPr>
          <p:nvPr>
            <p:ph sz="half" idx="2"/>
          </p:nvPr>
        </p:nvPicPr>
        <p:blipFill rotWithShape="1">
          <a:blip r:embed="rId4">
            <a:alphaModFix/>
          </a:blip>
          <a:srcRect l="-5238" r="-5237"/>
          <a:stretch/>
        </p:blipFill>
        <p:spPr>
          <a:xfrm>
            <a:off x="7507706" y="1600200"/>
            <a:ext cx="4038600" cy="4525962"/>
          </a:xfrm>
          <a:prstGeom prst="rect">
            <a:avLst/>
          </a:prstGeom>
          <a:noFill/>
          <a:ln>
            <a:noFill/>
          </a:ln>
        </p:spPr>
      </p:pic>
      <p:pic>
        <p:nvPicPr>
          <p:cNvPr id="5" name="Picture 4" descr="University of Washington Radiology (Diagnostic) on Doximity Residency  Navigator">
            <a:extLst>
              <a:ext uri="{FF2B5EF4-FFF2-40B4-BE49-F238E27FC236}">
                <a16:creationId xmlns:a16="http://schemas.microsoft.com/office/drawing/2014/main" id="{3AB2E215-22AA-BA4E-AF69-0276E1176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249FC2-C445-714B-B4ED-8C1FAAF44A6B}"/>
              </a:ext>
            </a:extLst>
          </p:cNvPr>
          <p:cNvSpPr txBox="1"/>
          <p:nvPr/>
        </p:nvSpPr>
        <p:spPr>
          <a:xfrm>
            <a:off x="4632159" y="3244334"/>
            <a:ext cx="280846" cy="369332"/>
          </a:xfrm>
          <a:prstGeom prst="rect">
            <a:avLst/>
          </a:prstGeom>
          <a:noFill/>
        </p:spPr>
        <p:txBody>
          <a:bodyPr wrap="none" rtlCol="0">
            <a:spAutoFit/>
          </a:bodyPr>
          <a:lstStyle/>
          <a:p>
            <a:r>
              <a:rPr lang="en-US" dirty="0">
                <a:solidFill>
                  <a:srgbClr val="FFC000"/>
                </a:solidFill>
              </a:rPr>
              <a:t>*</a:t>
            </a:r>
          </a:p>
        </p:txBody>
      </p:sp>
      <p:sp>
        <p:nvSpPr>
          <p:cNvPr id="7" name="TextBox 6">
            <a:extLst>
              <a:ext uri="{FF2B5EF4-FFF2-40B4-BE49-F238E27FC236}">
                <a16:creationId xmlns:a16="http://schemas.microsoft.com/office/drawing/2014/main" id="{6C1CA827-E9E0-8545-BB15-1B6EEB652EDD}"/>
              </a:ext>
            </a:extLst>
          </p:cNvPr>
          <p:cNvSpPr txBox="1"/>
          <p:nvPr/>
        </p:nvSpPr>
        <p:spPr>
          <a:xfrm>
            <a:off x="5712886" y="3429000"/>
            <a:ext cx="280846" cy="369332"/>
          </a:xfrm>
          <a:prstGeom prst="rect">
            <a:avLst/>
          </a:prstGeom>
          <a:noFill/>
        </p:spPr>
        <p:txBody>
          <a:bodyPr wrap="none" rtlCol="0">
            <a:spAutoFit/>
          </a:bodyPr>
          <a:lstStyle/>
          <a:p>
            <a:r>
              <a:rPr lang="en-US" dirty="0">
                <a:solidFill>
                  <a:srgbClr val="FFC000"/>
                </a:solidFill>
              </a:rPr>
              <a:t>*</a:t>
            </a:r>
          </a:p>
        </p:txBody>
      </p:sp>
      <p:sp>
        <p:nvSpPr>
          <p:cNvPr id="9" name="TextBox 8">
            <a:extLst>
              <a:ext uri="{FF2B5EF4-FFF2-40B4-BE49-F238E27FC236}">
                <a16:creationId xmlns:a16="http://schemas.microsoft.com/office/drawing/2014/main" id="{B40812A6-A25C-2947-96EE-37D8DC99B031}"/>
              </a:ext>
            </a:extLst>
          </p:cNvPr>
          <p:cNvSpPr txBox="1"/>
          <p:nvPr/>
        </p:nvSpPr>
        <p:spPr>
          <a:xfrm>
            <a:off x="704388" y="1586079"/>
            <a:ext cx="2948655" cy="2308324"/>
          </a:xfrm>
          <a:prstGeom prst="rect">
            <a:avLst/>
          </a:prstGeom>
          <a:noFill/>
        </p:spPr>
        <p:txBody>
          <a:bodyPr wrap="square" rtlCol="0">
            <a:spAutoFit/>
          </a:bodyPr>
          <a:lstStyle/>
          <a:p>
            <a:r>
              <a:rPr lang="en-US" dirty="0"/>
              <a:t>* = MCA</a:t>
            </a:r>
          </a:p>
          <a:p>
            <a:r>
              <a:rPr lang="en-US" dirty="0"/>
              <a:t>1 = frontal lobe</a:t>
            </a:r>
          </a:p>
          <a:p>
            <a:r>
              <a:rPr lang="en-US" dirty="0"/>
              <a:t>2 = temporal lobe</a:t>
            </a:r>
          </a:p>
          <a:p>
            <a:r>
              <a:rPr lang="en-US" dirty="0"/>
              <a:t>3 = occipital lobe</a:t>
            </a:r>
          </a:p>
          <a:p>
            <a:r>
              <a:rPr lang="en-US" dirty="0"/>
              <a:t>4 = parietal lobe</a:t>
            </a:r>
          </a:p>
          <a:p>
            <a:r>
              <a:rPr lang="en-US" dirty="0"/>
              <a:t>5 = thalamus</a:t>
            </a:r>
          </a:p>
          <a:p>
            <a:r>
              <a:rPr lang="en-US" dirty="0"/>
              <a:t>6 = lentiform nucleus</a:t>
            </a:r>
          </a:p>
          <a:p>
            <a:r>
              <a:rPr lang="en-US" dirty="0"/>
              <a:t>7 = atrium of lateral ventricle</a:t>
            </a:r>
          </a:p>
        </p:txBody>
      </p:sp>
      <p:sp>
        <p:nvSpPr>
          <p:cNvPr id="4" name="TextBox 3">
            <a:extLst>
              <a:ext uri="{FF2B5EF4-FFF2-40B4-BE49-F238E27FC236}">
                <a16:creationId xmlns:a16="http://schemas.microsoft.com/office/drawing/2014/main" id="{D6558721-FAFB-5E46-AD82-636B27AC2C1A}"/>
              </a:ext>
            </a:extLst>
          </p:cNvPr>
          <p:cNvSpPr txBox="1"/>
          <p:nvPr/>
        </p:nvSpPr>
        <p:spPr>
          <a:xfrm>
            <a:off x="5012863" y="2875002"/>
            <a:ext cx="300082" cy="369332"/>
          </a:xfrm>
          <a:prstGeom prst="rect">
            <a:avLst/>
          </a:prstGeom>
          <a:noFill/>
        </p:spPr>
        <p:txBody>
          <a:bodyPr wrap="none" rtlCol="0">
            <a:spAutoFit/>
          </a:bodyPr>
          <a:lstStyle/>
          <a:p>
            <a:r>
              <a:rPr lang="en-US" dirty="0">
                <a:solidFill>
                  <a:srgbClr val="FFC000"/>
                </a:solidFill>
              </a:rPr>
              <a:t>1</a:t>
            </a:r>
          </a:p>
        </p:txBody>
      </p:sp>
      <p:sp>
        <p:nvSpPr>
          <p:cNvPr id="6" name="TextBox 5">
            <a:extLst>
              <a:ext uri="{FF2B5EF4-FFF2-40B4-BE49-F238E27FC236}">
                <a16:creationId xmlns:a16="http://schemas.microsoft.com/office/drawing/2014/main" id="{CCCD76AB-05C0-7145-A699-776F5B1DC5B4}"/>
              </a:ext>
            </a:extLst>
          </p:cNvPr>
          <p:cNvSpPr txBox="1"/>
          <p:nvPr/>
        </p:nvSpPr>
        <p:spPr>
          <a:xfrm>
            <a:off x="4126831" y="4042611"/>
            <a:ext cx="300082" cy="369332"/>
          </a:xfrm>
          <a:prstGeom prst="rect">
            <a:avLst/>
          </a:prstGeom>
          <a:noFill/>
        </p:spPr>
        <p:txBody>
          <a:bodyPr wrap="none" rtlCol="0">
            <a:spAutoFit/>
          </a:bodyPr>
          <a:lstStyle/>
          <a:p>
            <a:r>
              <a:rPr lang="en-US" dirty="0">
                <a:solidFill>
                  <a:srgbClr val="FFC000"/>
                </a:solidFill>
              </a:rPr>
              <a:t>2</a:t>
            </a:r>
          </a:p>
        </p:txBody>
      </p:sp>
      <p:sp>
        <p:nvSpPr>
          <p:cNvPr id="8" name="TextBox 7">
            <a:extLst>
              <a:ext uri="{FF2B5EF4-FFF2-40B4-BE49-F238E27FC236}">
                <a16:creationId xmlns:a16="http://schemas.microsoft.com/office/drawing/2014/main" id="{8BD393CC-AF71-9A48-9CF2-097450FA09E6}"/>
              </a:ext>
            </a:extLst>
          </p:cNvPr>
          <p:cNvSpPr txBox="1"/>
          <p:nvPr/>
        </p:nvSpPr>
        <p:spPr>
          <a:xfrm>
            <a:off x="4472500" y="5073134"/>
            <a:ext cx="300082" cy="369332"/>
          </a:xfrm>
          <a:prstGeom prst="rect">
            <a:avLst/>
          </a:prstGeom>
          <a:noFill/>
        </p:spPr>
        <p:txBody>
          <a:bodyPr wrap="square" rtlCol="0">
            <a:spAutoFit/>
          </a:bodyPr>
          <a:lstStyle/>
          <a:p>
            <a:r>
              <a:rPr lang="en-US" dirty="0">
                <a:solidFill>
                  <a:srgbClr val="FFC000"/>
                </a:solidFill>
              </a:rPr>
              <a:t>3</a:t>
            </a:r>
          </a:p>
        </p:txBody>
      </p:sp>
      <p:sp>
        <p:nvSpPr>
          <p:cNvPr id="10" name="TextBox 9">
            <a:extLst>
              <a:ext uri="{FF2B5EF4-FFF2-40B4-BE49-F238E27FC236}">
                <a16:creationId xmlns:a16="http://schemas.microsoft.com/office/drawing/2014/main" id="{8F8EF159-DA6C-6142-8C6A-ED6761DC31A5}"/>
              </a:ext>
            </a:extLst>
          </p:cNvPr>
          <p:cNvSpPr txBox="1"/>
          <p:nvPr/>
        </p:nvSpPr>
        <p:spPr>
          <a:xfrm>
            <a:off x="8346586" y="4888468"/>
            <a:ext cx="300082" cy="369332"/>
          </a:xfrm>
          <a:prstGeom prst="rect">
            <a:avLst/>
          </a:prstGeom>
          <a:noFill/>
        </p:spPr>
        <p:txBody>
          <a:bodyPr wrap="none" rtlCol="0">
            <a:spAutoFit/>
          </a:bodyPr>
          <a:lstStyle/>
          <a:p>
            <a:r>
              <a:rPr lang="en-US" dirty="0">
                <a:solidFill>
                  <a:srgbClr val="FFC000"/>
                </a:solidFill>
              </a:rPr>
              <a:t>4</a:t>
            </a:r>
          </a:p>
        </p:txBody>
      </p:sp>
      <p:sp>
        <p:nvSpPr>
          <p:cNvPr id="11" name="TextBox 10">
            <a:extLst>
              <a:ext uri="{FF2B5EF4-FFF2-40B4-BE49-F238E27FC236}">
                <a16:creationId xmlns:a16="http://schemas.microsoft.com/office/drawing/2014/main" id="{27EE3B62-6036-E741-8197-93C7910814D2}"/>
              </a:ext>
            </a:extLst>
          </p:cNvPr>
          <p:cNvSpPr txBox="1"/>
          <p:nvPr/>
        </p:nvSpPr>
        <p:spPr>
          <a:xfrm>
            <a:off x="9047748" y="3863181"/>
            <a:ext cx="300082" cy="369332"/>
          </a:xfrm>
          <a:prstGeom prst="rect">
            <a:avLst/>
          </a:prstGeom>
          <a:noFill/>
        </p:spPr>
        <p:txBody>
          <a:bodyPr wrap="none" rtlCol="0">
            <a:spAutoFit/>
          </a:bodyPr>
          <a:lstStyle/>
          <a:p>
            <a:r>
              <a:rPr lang="en-US" dirty="0">
                <a:solidFill>
                  <a:srgbClr val="FFC000"/>
                </a:solidFill>
              </a:rPr>
              <a:t>5</a:t>
            </a:r>
          </a:p>
        </p:txBody>
      </p:sp>
      <p:sp>
        <p:nvSpPr>
          <p:cNvPr id="12" name="TextBox 11">
            <a:extLst>
              <a:ext uri="{FF2B5EF4-FFF2-40B4-BE49-F238E27FC236}">
                <a16:creationId xmlns:a16="http://schemas.microsoft.com/office/drawing/2014/main" id="{4FF6C6CB-3FDE-6142-9913-D24CAC051753}"/>
              </a:ext>
            </a:extLst>
          </p:cNvPr>
          <p:cNvSpPr txBox="1"/>
          <p:nvPr/>
        </p:nvSpPr>
        <p:spPr>
          <a:xfrm>
            <a:off x="8897707" y="3220271"/>
            <a:ext cx="300082" cy="369332"/>
          </a:xfrm>
          <a:prstGeom prst="rect">
            <a:avLst/>
          </a:prstGeom>
          <a:noFill/>
        </p:spPr>
        <p:txBody>
          <a:bodyPr wrap="none" rtlCol="0">
            <a:spAutoFit/>
          </a:bodyPr>
          <a:lstStyle/>
          <a:p>
            <a:r>
              <a:rPr lang="en-US" dirty="0">
                <a:solidFill>
                  <a:srgbClr val="FFC000"/>
                </a:solidFill>
              </a:rPr>
              <a:t>6</a:t>
            </a:r>
          </a:p>
        </p:txBody>
      </p:sp>
      <p:sp>
        <p:nvSpPr>
          <p:cNvPr id="13" name="TextBox 12">
            <a:extLst>
              <a:ext uri="{FF2B5EF4-FFF2-40B4-BE49-F238E27FC236}">
                <a16:creationId xmlns:a16="http://schemas.microsoft.com/office/drawing/2014/main" id="{2BC53BF1-A00D-9E4A-AAAD-CD5D498C139B}"/>
              </a:ext>
            </a:extLst>
          </p:cNvPr>
          <p:cNvSpPr txBox="1"/>
          <p:nvPr/>
        </p:nvSpPr>
        <p:spPr>
          <a:xfrm>
            <a:off x="10060759" y="4667707"/>
            <a:ext cx="300082" cy="369332"/>
          </a:xfrm>
          <a:prstGeom prst="rect">
            <a:avLst/>
          </a:prstGeom>
          <a:noFill/>
        </p:spPr>
        <p:txBody>
          <a:bodyPr wrap="square" rtlCol="0">
            <a:spAutoFit/>
          </a:bodyPr>
          <a:lstStyle/>
          <a:p>
            <a:r>
              <a:rPr lang="en-US" dirty="0">
                <a:solidFill>
                  <a:srgbClr val="FFC000"/>
                </a:solidFill>
              </a:rPr>
              <a:t>7</a:t>
            </a:r>
          </a:p>
        </p:txBody>
      </p:sp>
      <p:sp>
        <p:nvSpPr>
          <p:cNvPr id="16" name="TextBox 15">
            <a:extLst>
              <a:ext uri="{FF2B5EF4-FFF2-40B4-BE49-F238E27FC236}">
                <a16:creationId xmlns:a16="http://schemas.microsoft.com/office/drawing/2014/main" id="{2ECA0EBC-2D56-AA4B-B97D-BBD472BED02E}"/>
              </a:ext>
            </a:extLst>
          </p:cNvPr>
          <p:cNvSpPr txBox="1"/>
          <p:nvPr/>
        </p:nvSpPr>
        <p:spPr>
          <a:xfrm>
            <a:off x="8799068" y="5230456"/>
            <a:ext cx="300082" cy="369332"/>
          </a:xfrm>
          <a:prstGeom prst="rect">
            <a:avLst/>
          </a:prstGeom>
          <a:noFill/>
        </p:spPr>
        <p:txBody>
          <a:bodyPr wrap="square" rtlCol="0">
            <a:spAutoFit/>
          </a:bodyPr>
          <a:lstStyle/>
          <a:p>
            <a:r>
              <a:rPr lang="en-US" dirty="0">
                <a:solidFill>
                  <a:srgbClr val="FFC000"/>
                </a:solidFill>
              </a:rPr>
              <a:t>3</a:t>
            </a:r>
          </a:p>
        </p:txBody>
      </p:sp>
    </p:spTree>
    <p:extLst>
      <p:ext uri="{BB962C8B-B14F-4D97-AF65-F5344CB8AC3E}">
        <p14:creationId xmlns:p14="http://schemas.microsoft.com/office/powerpoint/2010/main" val="40653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4" grpId="0"/>
      <p:bldP spid="6" grpId="0"/>
      <p:bldP spid="8" grpId="0"/>
      <p:bldP spid="10" grpId="0"/>
      <p:bldP spid="11" grpId="0"/>
      <p:bldP spid="12" grpId="0"/>
      <p:bldP spid="13"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4400"/>
            </a:pPr>
            <a:r>
              <a:rPr lang="en-US" dirty="0">
                <a:solidFill>
                  <a:schemeClr val="lt1"/>
                </a:solidFill>
                <a:latin typeface="Source Sans Pro" panose="020B0503030403020204" pitchFamily="34" charset="0"/>
                <a:ea typeface="Source Sans Pro" panose="020B0503030403020204" pitchFamily="34" charset="0"/>
                <a:cs typeface="Calibri"/>
                <a:sym typeface="Calibri"/>
              </a:rPr>
              <a:t>Normal </a:t>
            </a:r>
            <a:r>
              <a:rPr lang="en-US" dirty="0" err="1">
                <a:solidFill>
                  <a:schemeClr val="lt1"/>
                </a:solidFill>
                <a:latin typeface="Source Sans Pro" panose="020B0503030403020204" pitchFamily="34" charset="0"/>
                <a:ea typeface="Source Sans Pro" panose="020B0503030403020204" pitchFamily="34" charset="0"/>
                <a:cs typeface="Calibri"/>
                <a:sym typeface="Calibri"/>
              </a:rPr>
              <a:t>Noncon</a:t>
            </a:r>
            <a:r>
              <a:rPr lang="en-US" dirty="0">
                <a:solidFill>
                  <a:schemeClr val="lt1"/>
                </a:solidFill>
                <a:latin typeface="Source Sans Pro" panose="020B0503030403020204" pitchFamily="34" charset="0"/>
                <a:ea typeface="Source Sans Pro" panose="020B0503030403020204" pitchFamily="34" charset="0"/>
                <a:cs typeface="Calibri"/>
                <a:sym typeface="Calibri"/>
              </a:rPr>
              <a:t> Head CT</a:t>
            </a:r>
            <a:endParaRPr dirty="0">
              <a:latin typeface="Source Sans Pro" panose="020B0503030403020204" pitchFamily="34" charset="0"/>
              <a:ea typeface="Source Sans Pro" panose="020B0503030403020204" pitchFamily="34" charset="0"/>
            </a:endParaRPr>
          </a:p>
        </p:txBody>
      </p:sp>
      <p:pic>
        <p:nvPicPr>
          <p:cNvPr id="254" name="Shape 254" descr="ser002img00018.jpg"/>
          <p:cNvPicPr preferRelativeResize="0">
            <a:picLocks noGrp="1"/>
          </p:cNvPicPr>
          <p:nvPr>
            <p:ph sz="half" idx="1"/>
          </p:nvPr>
        </p:nvPicPr>
        <p:blipFill rotWithShape="1">
          <a:blip r:embed="rId3">
            <a:alphaModFix/>
          </a:blip>
          <a:srcRect l="-3839" r="-3839"/>
          <a:stretch/>
        </p:blipFill>
        <p:spPr>
          <a:xfrm>
            <a:off x="3509210" y="1600200"/>
            <a:ext cx="4038600" cy="4525962"/>
          </a:xfrm>
          <a:prstGeom prst="rect">
            <a:avLst/>
          </a:prstGeom>
          <a:noFill/>
          <a:ln>
            <a:noFill/>
          </a:ln>
        </p:spPr>
      </p:pic>
      <p:pic>
        <p:nvPicPr>
          <p:cNvPr id="255" name="Shape 255" descr="ser002img00020.jpg"/>
          <p:cNvPicPr preferRelativeResize="0">
            <a:picLocks noGrp="1"/>
          </p:cNvPicPr>
          <p:nvPr>
            <p:ph sz="half" idx="2"/>
          </p:nvPr>
        </p:nvPicPr>
        <p:blipFill rotWithShape="1">
          <a:blip r:embed="rId4">
            <a:alphaModFix/>
          </a:blip>
          <a:srcRect l="-4939" r="-4938"/>
          <a:stretch/>
        </p:blipFill>
        <p:spPr>
          <a:xfrm>
            <a:off x="7700210" y="1600200"/>
            <a:ext cx="4038600" cy="4525962"/>
          </a:xfrm>
          <a:prstGeom prst="rect">
            <a:avLst/>
          </a:prstGeom>
          <a:noFill/>
          <a:ln>
            <a:noFill/>
          </a:ln>
        </p:spPr>
      </p:pic>
      <p:pic>
        <p:nvPicPr>
          <p:cNvPr id="5" name="Picture 4" descr="University of Washington Radiology (Diagnostic) on Doximity Residency  Navigator">
            <a:extLst>
              <a:ext uri="{FF2B5EF4-FFF2-40B4-BE49-F238E27FC236}">
                <a16:creationId xmlns:a16="http://schemas.microsoft.com/office/drawing/2014/main" id="{8EFFA644-8D8E-C94F-87FF-3DAC62314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4AC71D-CB31-8945-8391-109B650F6F20}"/>
              </a:ext>
            </a:extLst>
          </p:cNvPr>
          <p:cNvSpPr txBox="1"/>
          <p:nvPr/>
        </p:nvSpPr>
        <p:spPr>
          <a:xfrm>
            <a:off x="704388" y="1586079"/>
            <a:ext cx="2948655" cy="2308324"/>
          </a:xfrm>
          <a:prstGeom prst="rect">
            <a:avLst/>
          </a:prstGeom>
          <a:noFill/>
        </p:spPr>
        <p:txBody>
          <a:bodyPr wrap="square" rtlCol="0">
            <a:spAutoFit/>
          </a:bodyPr>
          <a:lstStyle/>
          <a:p>
            <a:r>
              <a:rPr lang="en-US" dirty="0"/>
              <a:t>1 = frontal horn of lat. ventricle</a:t>
            </a:r>
          </a:p>
          <a:p>
            <a:r>
              <a:rPr lang="en-US" dirty="0"/>
              <a:t>2 = caudate nucleus</a:t>
            </a:r>
          </a:p>
          <a:p>
            <a:r>
              <a:rPr lang="en-US" dirty="0"/>
              <a:t>3 = lentiform nucleus</a:t>
            </a:r>
          </a:p>
          <a:p>
            <a:r>
              <a:rPr lang="en-US" dirty="0"/>
              <a:t>4 = thalamus</a:t>
            </a:r>
          </a:p>
          <a:p>
            <a:r>
              <a:rPr lang="en-US" dirty="0"/>
              <a:t>5 = septum pellucidum</a:t>
            </a:r>
          </a:p>
          <a:p>
            <a:r>
              <a:rPr lang="en-US" dirty="0"/>
              <a:t>6 = cerebral falx</a:t>
            </a:r>
          </a:p>
          <a:p>
            <a:endParaRPr lang="en-US" dirty="0"/>
          </a:p>
        </p:txBody>
      </p:sp>
      <p:sp>
        <p:nvSpPr>
          <p:cNvPr id="2" name="TextBox 1">
            <a:extLst>
              <a:ext uri="{FF2B5EF4-FFF2-40B4-BE49-F238E27FC236}">
                <a16:creationId xmlns:a16="http://schemas.microsoft.com/office/drawing/2014/main" id="{BABD29B4-F808-9445-83E6-96F735090ECD}"/>
              </a:ext>
            </a:extLst>
          </p:cNvPr>
          <p:cNvSpPr txBox="1"/>
          <p:nvPr/>
        </p:nvSpPr>
        <p:spPr>
          <a:xfrm>
            <a:off x="5226503" y="2740241"/>
            <a:ext cx="300082" cy="369332"/>
          </a:xfrm>
          <a:prstGeom prst="rect">
            <a:avLst/>
          </a:prstGeom>
          <a:noFill/>
        </p:spPr>
        <p:txBody>
          <a:bodyPr wrap="none" rtlCol="0">
            <a:spAutoFit/>
          </a:bodyPr>
          <a:lstStyle/>
          <a:p>
            <a:r>
              <a:rPr lang="en-US" dirty="0">
                <a:solidFill>
                  <a:srgbClr val="FFC000"/>
                </a:solidFill>
              </a:rPr>
              <a:t>1</a:t>
            </a:r>
          </a:p>
        </p:txBody>
      </p:sp>
      <p:sp>
        <p:nvSpPr>
          <p:cNvPr id="3" name="TextBox 2">
            <a:extLst>
              <a:ext uri="{FF2B5EF4-FFF2-40B4-BE49-F238E27FC236}">
                <a16:creationId xmlns:a16="http://schemas.microsoft.com/office/drawing/2014/main" id="{B7168162-F317-A44E-A8D2-763C3CFC4FE8}"/>
              </a:ext>
            </a:extLst>
          </p:cNvPr>
          <p:cNvSpPr txBox="1"/>
          <p:nvPr/>
        </p:nvSpPr>
        <p:spPr>
          <a:xfrm>
            <a:off x="5795918" y="3059668"/>
            <a:ext cx="300082" cy="369332"/>
          </a:xfrm>
          <a:prstGeom prst="rect">
            <a:avLst/>
          </a:prstGeom>
          <a:noFill/>
        </p:spPr>
        <p:txBody>
          <a:bodyPr wrap="none" rtlCol="0">
            <a:spAutoFit/>
          </a:bodyPr>
          <a:lstStyle/>
          <a:p>
            <a:r>
              <a:rPr lang="en-US" dirty="0">
                <a:solidFill>
                  <a:srgbClr val="FFC000"/>
                </a:solidFill>
              </a:rPr>
              <a:t>2</a:t>
            </a:r>
          </a:p>
        </p:txBody>
      </p:sp>
      <p:sp>
        <p:nvSpPr>
          <p:cNvPr id="4" name="TextBox 3">
            <a:extLst>
              <a:ext uri="{FF2B5EF4-FFF2-40B4-BE49-F238E27FC236}">
                <a16:creationId xmlns:a16="http://schemas.microsoft.com/office/drawing/2014/main" id="{90B024B3-928D-8045-BAFD-AC0173074EEC}"/>
              </a:ext>
            </a:extLst>
          </p:cNvPr>
          <p:cNvSpPr txBox="1"/>
          <p:nvPr/>
        </p:nvSpPr>
        <p:spPr>
          <a:xfrm>
            <a:off x="6126079" y="3452882"/>
            <a:ext cx="300082" cy="369332"/>
          </a:xfrm>
          <a:prstGeom prst="rect">
            <a:avLst/>
          </a:prstGeom>
          <a:noFill/>
        </p:spPr>
        <p:txBody>
          <a:bodyPr wrap="none" rtlCol="0">
            <a:spAutoFit/>
          </a:bodyPr>
          <a:lstStyle/>
          <a:p>
            <a:r>
              <a:rPr lang="en-US" dirty="0">
                <a:solidFill>
                  <a:srgbClr val="FFC000"/>
                </a:solidFill>
              </a:rPr>
              <a:t>3</a:t>
            </a:r>
          </a:p>
        </p:txBody>
      </p:sp>
      <p:sp>
        <p:nvSpPr>
          <p:cNvPr id="7" name="TextBox 6">
            <a:extLst>
              <a:ext uri="{FF2B5EF4-FFF2-40B4-BE49-F238E27FC236}">
                <a16:creationId xmlns:a16="http://schemas.microsoft.com/office/drawing/2014/main" id="{DF36C46F-B50C-5F47-BCA9-E40233CC91C9}"/>
              </a:ext>
            </a:extLst>
          </p:cNvPr>
          <p:cNvSpPr txBox="1"/>
          <p:nvPr/>
        </p:nvSpPr>
        <p:spPr>
          <a:xfrm>
            <a:off x="5673597" y="3822214"/>
            <a:ext cx="300082" cy="369332"/>
          </a:xfrm>
          <a:prstGeom prst="rect">
            <a:avLst/>
          </a:prstGeom>
          <a:noFill/>
        </p:spPr>
        <p:txBody>
          <a:bodyPr wrap="none" rtlCol="0">
            <a:spAutoFit/>
          </a:bodyPr>
          <a:lstStyle/>
          <a:p>
            <a:r>
              <a:rPr lang="en-US" dirty="0">
                <a:solidFill>
                  <a:srgbClr val="FFC000"/>
                </a:solidFill>
              </a:rPr>
              <a:t>4</a:t>
            </a:r>
          </a:p>
        </p:txBody>
      </p:sp>
      <p:sp>
        <p:nvSpPr>
          <p:cNvPr id="8" name="TextBox 7">
            <a:extLst>
              <a:ext uri="{FF2B5EF4-FFF2-40B4-BE49-F238E27FC236}">
                <a16:creationId xmlns:a16="http://schemas.microsoft.com/office/drawing/2014/main" id="{6F6C0F90-EB08-B142-BDF0-AB25E6CF22F1}"/>
              </a:ext>
            </a:extLst>
          </p:cNvPr>
          <p:cNvSpPr txBox="1"/>
          <p:nvPr/>
        </p:nvSpPr>
        <p:spPr>
          <a:xfrm>
            <a:off x="9569469" y="3244334"/>
            <a:ext cx="300082" cy="369332"/>
          </a:xfrm>
          <a:prstGeom prst="rect">
            <a:avLst/>
          </a:prstGeom>
          <a:noFill/>
        </p:spPr>
        <p:txBody>
          <a:bodyPr wrap="none" rtlCol="0">
            <a:spAutoFit/>
          </a:bodyPr>
          <a:lstStyle/>
          <a:p>
            <a:r>
              <a:rPr lang="en-US" dirty="0">
                <a:solidFill>
                  <a:srgbClr val="FFC000"/>
                </a:solidFill>
              </a:rPr>
              <a:t>5</a:t>
            </a:r>
          </a:p>
        </p:txBody>
      </p:sp>
      <p:sp>
        <p:nvSpPr>
          <p:cNvPr id="9" name="TextBox 8">
            <a:extLst>
              <a:ext uri="{FF2B5EF4-FFF2-40B4-BE49-F238E27FC236}">
                <a16:creationId xmlns:a16="http://schemas.microsoft.com/office/drawing/2014/main" id="{31C5CF4E-DDF1-0D41-8869-139EE9E6189C}"/>
              </a:ext>
            </a:extLst>
          </p:cNvPr>
          <p:cNvSpPr txBox="1"/>
          <p:nvPr/>
        </p:nvSpPr>
        <p:spPr>
          <a:xfrm>
            <a:off x="5373515" y="4974188"/>
            <a:ext cx="300082" cy="369332"/>
          </a:xfrm>
          <a:prstGeom prst="rect">
            <a:avLst/>
          </a:prstGeom>
          <a:noFill/>
        </p:spPr>
        <p:txBody>
          <a:bodyPr wrap="none" rtlCol="0">
            <a:spAutoFit/>
          </a:bodyPr>
          <a:lstStyle/>
          <a:p>
            <a:r>
              <a:rPr lang="en-US" dirty="0">
                <a:solidFill>
                  <a:srgbClr val="FFC000"/>
                </a:solidFill>
              </a:rPr>
              <a:t>6</a:t>
            </a:r>
          </a:p>
        </p:txBody>
      </p:sp>
    </p:spTree>
    <p:extLst>
      <p:ext uri="{BB962C8B-B14F-4D97-AF65-F5344CB8AC3E}">
        <p14:creationId xmlns:p14="http://schemas.microsoft.com/office/powerpoint/2010/main" val="148820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4519-7867-2A40-837A-B3B607F6715E}"/>
              </a:ext>
            </a:extLst>
          </p:cNvPr>
          <p:cNvSpPr>
            <a:spLocks noGrp="1"/>
          </p:cNvSpPr>
          <p:nvPr>
            <p:ph type="title"/>
          </p:nvPr>
        </p:nvSpPr>
        <p:spPr/>
        <p:txBody>
          <a:bodyPr/>
          <a:lstStyle/>
          <a:p>
            <a:r>
              <a:rPr lang="en-US" dirty="0"/>
              <a:t>Goals &amp; Objectives	</a:t>
            </a:r>
          </a:p>
        </p:txBody>
      </p:sp>
      <p:sp>
        <p:nvSpPr>
          <p:cNvPr id="3" name="Content Placeholder 2">
            <a:extLst>
              <a:ext uri="{FF2B5EF4-FFF2-40B4-BE49-F238E27FC236}">
                <a16:creationId xmlns:a16="http://schemas.microsoft.com/office/drawing/2014/main" id="{CDBA277C-F397-8F43-ABC7-DAED6476E234}"/>
              </a:ext>
            </a:extLst>
          </p:cNvPr>
          <p:cNvSpPr>
            <a:spLocks noGrp="1"/>
          </p:cNvSpPr>
          <p:nvPr>
            <p:ph idx="1"/>
          </p:nvPr>
        </p:nvSpPr>
        <p:spPr/>
        <p:txBody>
          <a:bodyPr>
            <a:normAutofit/>
          </a:bodyPr>
          <a:lstStyle/>
          <a:p>
            <a:r>
              <a:rPr lang="en-US" sz="3200" dirty="0"/>
              <a:t>Understand indications for acute head imaging</a:t>
            </a:r>
          </a:p>
          <a:p>
            <a:r>
              <a:rPr lang="en-US" sz="3200" dirty="0"/>
              <a:t>Review basic neuroanatomy</a:t>
            </a:r>
          </a:p>
          <a:p>
            <a:r>
              <a:rPr lang="en-US" sz="3200" dirty="0"/>
              <a:t>Identify traumatic pathology</a:t>
            </a:r>
          </a:p>
          <a:p>
            <a:r>
              <a:rPr lang="en-US" sz="3200" dirty="0"/>
              <a:t>Review cases</a:t>
            </a:r>
          </a:p>
        </p:txBody>
      </p:sp>
      <p:pic>
        <p:nvPicPr>
          <p:cNvPr id="6" name="Picture 4" descr="University of Washington Radiology (Diagnostic) on Doximity Residency  Navigator">
            <a:extLst>
              <a:ext uri="{FF2B5EF4-FFF2-40B4-BE49-F238E27FC236}">
                <a16:creationId xmlns:a16="http://schemas.microsoft.com/office/drawing/2014/main" id="{447DC208-18B5-0F49-AF9F-881793CBF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040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4400"/>
            </a:pPr>
            <a:r>
              <a:rPr lang="en-US" dirty="0">
                <a:solidFill>
                  <a:schemeClr val="lt1"/>
                </a:solidFill>
                <a:latin typeface="Source Sans Pro" panose="020B0503030403020204" pitchFamily="34" charset="0"/>
                <a:ea typeface="Source Sans Pro" panose="020B0503030403020204" pitchFamily="34" charset="0"/>
                <a:cs typeface="Calibri"/>
                <a:sym typeface="Calibri"/>
              </a:rPr>
              <a:t>Normal </a:t>
            </a:r>
            <a:r>
              <a:rPr lang="en-US" dirty="0" err="1">
                <a:solidFill>
                  <a:schemeClr val="lt1"/>
                </a:solidFill>
                <a:latin typeface="Source Sans Pro" panose="020B0503030403020204" pitchFamily="34" charset="0"/>
                <a:ea typeface="Source Sans Pro" panose="020B0503030403020204" pitchFamily="34" charset="0"/>
                <a:cs typeface="Calibri"/>
                <a:sym typeface="Calibri"/>
              </a:rPr>
              <a:t>Noncon</a:t>
            </a:r>
            <a:r>
              <a:rPr lang="en-US" dirty="0">
                <a:solidFill>
                  <a:schemeClr val="lt1"/>
                </a:solidFill>
                <a:latin typeface="Source Sans Pro" panose="020B0503030403020204" pitchFamily="34" charset="0"/>
                <a:ea typeface="Source Sans Pro" panose="020B0503030403020204" pitchFamily="34" charset="0"/>
                <a:cs typeface="Calibri"/>
                <a:sym typeface="Calibri"/>
              </a:rPr>
              <a:t> Head CT</a:t>
            </a:r>
            <a:endParaRPr dirty="0">
              <a:latin typeface="Source Sans Pro" panose="020B0503030403020204" pitchFamily="34" charset="0"/>
              <a:ea typeface="Source Sans Pro" panose="020B0503030403020204" pitchFamily="34" charset="0"/>
            </a:endParaRPr>
          </a:p>
        </p:txBody>
      </p:sp>
      <p:pic>
        <p:nvPicPr>
          <p:cNvPr id="262" name="Shape 262" descr="ser002img00026.jpg"/>
          <p:cNvPicPr preferRelativeResize="0">
            <a:picLocks noGrp="1"/>
          </p:cNvPicPr>
          <p:nvPr>
            <p:ph sz="half" idx="1"/>
          </p:nvPr>
        </p:nvPicPr>
        <p:blipFill rotWithShape="1">
          <a:blip r:embed="rId3">
            <a:alphaModFix/>
          </a:blip>
          <a:srcRect l="-1626" r="-1626"/>
          <a:stretch/>
        </p:blipFill>
        <p:spPr>
          <a:xfrm>
            <a:off x="3847503" y="1576137"/>
            <a:ext cx="4038600" cy="4525962"/>
          </a:xfrm>
          <a:prstGeom prst="rect">
            <a:avLst/>
          </a:prstGeom>
          <a:noFill/>
          <a:ln>
            <a:noFill/>
          </a:ln>
        </p:spPr>
      </p:pic>
      <p:pic>
        <p:nvPicPr>
          <p:cNvPr id="263" name="Shape 263" descr="ser002img00029.jpg"/>
          <p:cNvPicPr preferRelativeResize="0">
            <a:picLocks noGrp="1"/>
          </p:cNvPicPr>
          <p:nvPr>
            <p:ph sz="half" idx="2"/>
          </p:nvPr>
        </p:nvPicPr>
        <p:blipFill rotWithShape="1">
          <a:blip r:embed="rId4">
            <a:alphaModFix/>
          </a:blip>
          <a:srcRect l="-9115" r="-9115"/>
          <a:stretch/>
        </p:blipFill>
        <p:spPr>
          <a:xfrm>
            <a:off x="8038503" y="1576137"/>
            <a:ext cx="4038600" cy="4525962"/>
          </a:xfrm>
          <a:prstGeom prst="rect">
            <a:avLst/>
          </a:prstGeom>
          <a:noFill/>
          <a:ln>
            <a:noFill/>
          </a:ln>
        </p:spPr>
      </p:pic>
      <p:pic>
        <p:nvPicPr>
          <p:cNvPr id="6" name="Picture 4" descr="University of Washington Radiology (Diagnostic) on Doximity Residency  Navigator">
            <a:extLst>
              <a:ext uri="{FF2B5EF4-FFF2-40B4-BE49-F238E27FC236}">
                <a16:creationId xmlns:a16="http://schemas.microsoft.com/office/drawing/2014/main" id="{F01DB96A-BE90-7F4D-907C-1000D4565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29B5B2-1919-5A45-8BAF-D831FBBAFAA0}"/>
              </a:ext>
            </a:extLst>
          </p:cNvPr>
          <p:cNvSpPr txBox="1"/>
          <p:nvPr/>
        </p:nvSpPr>
        <p:spPr>
          <a:xfrm>
            <a:off x="704388" y="1586079"/>
            <a:ext cx="2948655" cy="923330"/>
          </a:xfrm>
          <a:prstGeom prst="rect">
            <a:avLst/>
          </a:prstGeom>
          <a:noFill/>
        </p:spPr>
        <p:txBody>
          <a:bodyPr wrap="square" rtlCol="0">
            <a:spAutoFit/>
          </a:bodyPr>
          <a:lstStyle/>
          <a:p>
            <a:r>
              <a:rPr lang="en-US" dirty="0"/>
              <a:t>1 = frontal lobes</a:t>
            </a:r>
          </a:p>
          <a:p>
            <a:r>
              <a:rPr lang="en-US" dirty="0"/>
              <a:t>2 = parietal lobes</a:t>
            </a:r>
          </a:p>
          <a:p>
            <a:r>
              <a:rPr lang="en-US" dirty="0"/>
              <a:t>3 = superior sagittal sinus</a:t>
            </a:r>
          </a:p>
        </p:txBody>
      </p:sp>
      <p:sp>
        <p:nvSpPr>
          <p:cNvPr id="2" name="TextBox 1">
            <a:extLst>
              <a:ext uri="{FF2B5EF4-FFF2-40B4-BE49-F238E27FC236}">
                <a16:creationId xmlns:a16="http://schemas.microsoft.com/office/drawing/2014/main" id="{2825E568-EEA2-1E44-BFD6-9BCACF44B32E}"/>
              </a:ext>
            </a:extLst>
          </p:cNvPr>
          <p:cNvSpPr txBox="1"/>
          <p:nvPr/>
        </p:nvSpPr>
        <p:spPr>
          <a:xfrm>
            <a:off x="5139246" y="2938111"/>
            <a:ext cx="300082" cy="369332"/>
          </a:xfrm>
          <a:prstGeom prst="rect">
            <a:avLst/>
          </a:prstGeom>
          <a:noFill/>
        </p:spPr>
        <p:txBody>
          <a:bodyPr wrap="none" rtlCol="0">
            <a:spAutoFit/>
          </a:bodyPr>
          <a:lstStyle/>
          <a:p>
            <a:r>
              <a:rPr lang="en-US" dirty="0">
                <a:solidFill>
                  <a:srgbClr val="FFC000"/>
                </a:solidFill>
              </a:rPr>
              <a:t>1</a:t>
            </a:r>
          </a:p>
        </p:txBody>
      </p:sp>
      <p:sp>
        <p:nvSpPr>
          <p:cNvPr id="3" name="TextBox 2">
            <a:extLst>
              <a:ext uri="{FF2B5EF4-FFF2-40B4-BE49-F238E27FC236}">
                <a16:creationId xmlns:a16="http://schemas.microsoft.com/office/drawing/2014/main" id="{26EEEC93-DC26-C545-AB42-2E80A27D22F0}"/>
              </a:ext>
            </a:extLst>
          </p:cNvPr>
          <p:cNvSpPr txBox="1"/>
          <p:nvPr/>
        </p:nvSpPr>
        <p:spPr>
          <a:xfrm>
            <a:off x="4989205" y="4335439"/>
            <a:ext cx="300082" cy="369332"/>
          </a:xfrm>
          <a:prstGeom prst="rect">
            <a:avLst/>
          </a:prstGeom>
          <a:noFill/>
        </p:spPr>
        <p:txBody>
          <a:bodyPr wrap="none" rtlCol="0">
            <a:spAutoFit/>
          </a:bodyPr>
          <a:lstStyle/>
          <a:p>
            <a:r>
              <a:rPr lang="en-US" dirty="0">
                <a:solidFill>
                  <a:srgbClr val="FFC000"/>
                </a:solidFill>
              </a:rPr>
              <a:t>2</a:t>
            </a:r>
          </a:p>
        </p:txBody>
      </p:sp>
      <p:sp>
        <p:nvSpPr>
          <p:cNvPr id="4" name="TextBox 3">
            <a:extLst>
              <a:ext uri="{FF2B5EF4-FFF2-40B4-BE49-F238E27FC236}">
                <a16:creationId xmlns:a16="http://schemas.microsoft.com/office/drawing/2014/main" id="{6188AE2D-B435-0345-8405-C21CAB8B4A92}"/>
              </a:ext>
            </a:extLst>
          </p:cNvPr>
          <p:cNvSpPr txBox="1"/>
          <p:nvPr/>
        </p:nvSpPr>
        <p:spPr>
          <a:xfrm>
            <a:off x="5716762" y="5097197"/>
            <a:ext cx="300082" cy="369332"/>
          </a:xfrm>
          <a:prstGeom prst="rect">
            <a:avLst/>
          </a:prstGeom>
          <a:noFill/>
        </p:spPr>
        <p:txBody>
          <a:bodyPr wrap="square" rtlCol="0">
            <a:spAutoFit/>
          </a:bodyPr>
          <a:lstStyle/>
          <a:p>
            <a:r>
              <a:rPr lang="en-US" dirty="0">
                <a:solidFill>
                  <a:srgbClr val="FFC000"/>
                </a:solidFill>
              </a:rPr>
              <a:t>3</a:t>
            </a:r>
          </a:p>
        </p:txBody>
      </p:sp>
      <p:sp>
        <p:nvSpPr>
          <p:cNvPr id="10" name="TextBox 9">
            <a:extLst>
              <a:ext uri="{FF2B5EF4-FFF2-40B4-BE49-F238E27FC236}">
                <a16:creationId xmlns:a16="http://schemas.microsoft.com/office/drawing/2014/main" id="{1B0B9433-F5D8-CC4D-9B19-2CDAAE873CDE}"/>
              </a:ext>
            </a:extLst>
          </p:cNvPr>
          <p:cNvSpPr txBox="1"/>
          <p:nvPr/>
        </p:nvSpPr>
        <p:spPr>
          <a:xfrm>
            <a:off x="9605321" y="3429000"/>
            <a:ext cx="300082" cy="369332"/>
          </a:xfrm>
          <a:prstGeom prst="rect">
            <a:avLst/>
          </a:prstGeom>
          <a:noFill/>
        </p:spPr>
        <p:txBody>
          <a:bodyPr wrap="square" rtlCol="0">
            <a:spAutoFit/>
          </a:bodyPr>
          <a:lstStyle/>
          <a:p>
            <a:r>
              <a:rPr lang="en-US" dirty="0">
                <a:solidFill>
                  <a:srgbClr val="FFC000"/>
                </a:solidFill>
              </a:rPr>
              <a:t>1</a:t>
            </a:r>
          </a:p>
        </p:txBody>
      </p:sp>
      <p:sp>
        <p:nvSpPr>
          <p:cNvPr id="11" name="TextBox 10">
            <a:extLst>
              <a:ext uri="{FF2B5EF4-FFF2-40B4-BE49-F238E27FC236}">
                <a16:creationId xmlns:a16="http://schemas.microsoft.com/office/drawing/2014/main" id="{AA7333D8-0BF1-C94C-89DC-351156C0C2CD}"/>
              </a:ext>
            </a:extLst>
          </p:cNvPr>
          <p:cNvSpPr txBox="1"/>
          <p:nvPr/>
        </p:nvSpPr>
        <p:spPr>
          <a:xfrm>
            <a:off x="9605321" y="4520105"/>
            <a:ext cx="300082" cy="369332"/>
          </a:xfrm>
          <a:prstGeom prst="rect">
            <a:avLst/>
          </a:prstGeom>
          <a:noFill/>
        </p:spPr>
        <p:txBody>
          <a:bodyPr wrap="square" rtlCol="0">
            <a:spAutoFit/>
          </a:bodyPr>
          <a:lstStyle/>
          <a:p>
            <a:r>
              <a:rPr lang="en-US" dirty="0">
                <a:solidFill>
                  <a:srgbClr val="FFC000"/>
                </a:solidFill>
              </a:rPr>
              <a:t>2</a:t>
            </a:r>
          </a:p>
        </p:txBody>
      </p:sp>
      <p:sp>
        <p:nvSpPr>
          <p:cNvPr id="12" name="TextBox 11">
            <a:extLst>
              <a:ext uri="{FF2B5EF4-FFF2-40B4-BE49-F238E27FC236}">
                <a16:creationId xmlns:a16="http://schemas.microsoft.com/office/drawing/2014/main" id="{7AAFE2A8-7FEA-1E4C-B845-265F22C812BD}"/>
              </a:ext>
            </a:extLst>
          </p:cNvPr>
          <p:cNvSpPr txBox="1"/>
          <p:nvPr/>
        </p:nvSpPr>
        <p:spPr>
          <a:xfrm>
            <a:off x="5899942" y="1999618"/>
            <a:ext cx="300082" cy="369332"/>
          </a:xfrm>
          <a:prstGeom prst="rect">
            <a:avLst/>
          </a:prstGeom>
          <a:noFill/>
        </p:spPr>
        <p:txBody>
          <a:bodyPr wrap="square" rtlCol="0">
            <a:spAutoFit/>
          </a:bodyPr>
          <a:lstStyle/>
          <a:p>
            <a:r>
              <a:rPr lang="en-US" dirty="0">
                <a:solidFill>
                  <a:srgbClr val="FFC000"/>
                </a:solidFill>
              </a:rPr>
              <a:t>3</a:t>
            </a:r>
          </a:p>
        </p:txBody>
      </p:sp>
      <p:sp>
        <p:nvSpPr>
          <p:cNvPr id="13" name="TextBox 12">
            <a:extLst>
              <a:ext uri="{FF2B5EF4-FFF2-40B4-BE49-F238E27FC236}">
                <a16:creationId xmlns:a16="http://schemas.microsoft.com/office/drawing/2014/main" id="{7709E19D-FFE7-9E42-802A-8CB68035BEF7}"/>
              </a:ext>
            </a:extLst>
          </p:cNvPr>
          <p:cNvSpPr txBox="1"/>
          <p:nvPr/>
        </p:nvSpPr>
        <p:spPr>
          <a:xfrm>
            <a:off x="9919794" y="3966107"/>
            <a:ext cx="300082" cy="369332"/>
          </a:xfrm>
          <a:prstGeom prst="rect">
            <a:avLst/>
          </a:prstGeom>
          <a:noFill/>
        </p:spPr>
        <p:txBody>
          <a:bodyPr wrap="square" rtlCol="0">
            <a:spAutoFit/>
          </a:bodyPr>
          <a:lstStyle/>
          <a:p>
            <a:r>
              <a:rPr lang="en-US" dirty="0">
                <a:solidFill>
                  <a:srgbClr val="FFC000"/>
                </a:solidFill>
              </a:rPr>
              <a:t>3</a:t>
            </a:r>
          </a:p>
        </p:txBody>
      </p:sp>
    </p:spTree>
    <p:extLst>
      <p:ext uri="{BB962C8B-B14F-4D97-AF65-F5344CB8AC3E}">
        <p14:creationId xmlns:p14="http://schemas.microsoft.com/office/powerpoint/2010/main" val="8225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p:bldP spid="11" grpId="0"/>
      <p:bldP spid="12"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41D7-E61A-F849-B996-62437EC2FF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2154BC-B8C0-DA42-9314-56DC47332C4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DB5BEA7-093E-484A-AFB0-0CC12B0E30CD}"/>
              </a:ext>
            </a:extLst>
          </p:cNvPr>
          <p:cNvSpPr>
            <a:spLocks noGrp="1"/>
          </p:cNvSpPr>
          <p:nvPr>
            <p:ph sz="half" idx="2"/>
          </p:nvPr>
        </p:nvSpPr>
        <p:spPr/>
        <p:txBody>
          <a:bodyPr/>
          <a:lstStyle/>
          <a:p>
            <a:endParaRPr lang="en-US"/>
          </a:p>
        </p:txBody>
      </p:sp>
      <p:pic>
        <p:nvPicPr>
          <p:cNvPr id="11266" name="Picture 2">
            <a:extLst>
              <a:ext uri="{FF2B5EF4-FFF2-40B4-BE49-F238E27FC236}">
                <a16:creationId xmlns:a16="http://schemas.microsoft.com/office/drawing/2014/main" id="{61429BF3-789E-CC44-B926-0D55D0B39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7" y="0"/>
            <a:ext cx="10321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iversity of Washington Radiology (Diagnostic) on Doximity Residency  Navigator">
            <a:extLst>
              <a:ext uri="{FF2B5EF4-FFF2-40B4-BE49-F238E27FC236}">
                <a16:creationId xmlns:a16="http://schemas.microsoft.com/office/drawing/2014/main" id="{48A7E855-C09B-294A-9E51-DE61AB0B6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97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ADAF5-2F7B-CC4D-AF31-A4B4F17393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3338B3-F3B7-814E-89EC-316A5DBBC37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F283390-0A39-7342-B937-781CD60AB3F1}"/>
              </a:ext>
            </a:extLst>
          </p:cNvPr>
          <p:cNvSpPr>
            <a:spLocks noGrp="1"/>
          </p:cNvSpPr>
          <p:nvPr>
            <p:ph sz="half" idx="2"/>
          </p:nvPr>
        </p:nvSpPr>
        <p:spPr/>
        <p:txBody>
          <a:bodyPr/>
          <a:lstStyle/>
          <a:p>
            <a:endParaRPr lang="en-US"/>
          </a:p>
        </p:txBody>
      </p:sp>
      <p:pic>
        <p:nvPicPr>
          <p:cNvPr id="14338" name="Picture 2">
            <a:extLst>
              <a:ext uri="{FF2B5EF4-FFF2-40B4-BE49-F238E27FC236}">
                <a16:creationId xmlns:a16="http://schemas.microsoft.com/office/drawing/2014/main" id="{FD995919-04A5-E440-81A7-D80DBCAE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iversity of Washington Radiology (Diagnostic) on Doximity Residency  Navigator">
            <a:extLst>
              <a:ext uri="{FF2B5EF4-FFF2-40B4-BE49-F238E27FC236}">
                <a16:creationId xmlns:a16="http://schemas.microsoft.com/office/drawing/2014/main" id="{3F477885-E505-2246-983D-F5F06113C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180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B2BA19-FB89-934B-811C-2D929303816D}"/>
              </a:ext>
            </a:extLst>
          </p:cNvPr>
          <p:cNvSpPr>
            <a:spLocks noGrp="1"/>
          </p:cNvSpPr>
          <p:nvPr>
            <p:ph sz="half" idx="2"/>
          </p:nvPr>
        </p:nvSpPr>
        <p:spPr/>
        <p:txBody>
          <a:bodyPr/>
          <a:lstStyle/>
          <a:p>
            <a:endParaRPr lang="en-US"/>
          </a:p>
        </p:txBody>
      </p:sp>
      <p:pic>
        <p:nvPicPr>
          <p:cNvPr id="15362" name="Picture 2">
            <a:extLst>
              <a:ext uri="{FF2B5EF4-FFF2-40B4-BE49-F238E27FC236}">
                <a16:creationId xmlns:a16="http://schemas.microsoft.com/office/drawing/2014/main" id="{E0CCEDF0-AF42-754D-B659-3C5B16739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725" y="0"/>
            <a:ext cx="9226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iversity of Washington Radiology (Diagnostic) on Doximity Residency  Navigator">
            <a:extLst>
              <a:ext uri="{FF2B5EF4-FFF2-40B4-BE49-F238E27FC236}">
                <a16:creationId xmlns:a16="http://schemas.microsoft.com/office/drawing/2014/main" id="{952FEE47-C553-B84B-A5EC-3809D4BBB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7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4519-7867-2A40-837A-B3B607F6715E}"/>
              </a:ext>
            </a:extLst>
          </p:cNvPr>
          <p:cNvSpPr>
            <a:spLocks noGrp="1"/>
          </p:cNvSpPr>
          <p:nvPr>
            <p:ph type="title"/>
          </p:nvPr>
        </p:nvSpPr>
        <p:spPr/>
        <p:txBody>
          <a:bodyPr/>
          <a:lstStyle/>
          <a:p>
            <a:r>
              <a:rPr lang="en-US" dirty="0"/>
              <a:t>Goals &amp; Objectives	</a:t>
            </a:r>
          </a:p>
        </p:txBody>
      </p:sp>
      <p:sp>
        <p:nvSpPr>
          <p:cNvPr id="3" name="Content Placeholder 2">
            <a:extLst>
              <a:ext uri="{FF2B5EF4-FFF2-40B4-BE49-F238E27FC236}">
                <a16:creationId xmlns:a16="http://schemas.microsoft.com/office/drawing/2014/main" id="{CDBA277C-F397-8F43-ABC7-DAED6476E234}"/>
              </a:ext>
            </a:extLst>
          </p:cNvPr>
          <p:cNvSpPr>
            <a:spLocks noGrp="1"/>
          </p:cNvSpPr>
          <p:nvPr>
            <p:ph idx="1"/>
          </p:nvPr>
        </p:nvSpPr>
        <p:spPr/>
        <p:txBody>
          <a:bodyPr>
            <a:normAutofit/>
          </a:bodyPr>
          <a:lstStyle/>
          <a:p>
            <a:r>
              <a:rPr lang="en-US" sz="3200" dirty="0"/>
              <a:t>Understand indications for acute head imaging</a:t>
            </a:r>
          </a:p>
          <a:p>
            <a:r>
              <a:rPr lang="en-US" sz="3200" dirty="0"/>
              <a:t>Review basic neuroanatomy</a:t>
            </a:r>
          </a:p>
          <a:p>
            <a:r>
              <a:rPr lang="en-US" sz="3200" dirty="0">
                <a:solidFill>
                  <a:srgbClr val="FFC000"/>
                </a:solidFill>
              </a:rPr>
              <a:t>Identify traumatic pathology</a:t>
            </a:r>
          </a:p>
          <a:p>
            <a:r>
              <a:rPr lang="en-US" sz="3200" dirty="0"/>
              <a:t>Review cases</a:t>
            </a:r>
          </a:p>
        </p:txBody>
      </p:sp>
      <p:pic>
        <p:nvPicPr>
          <p:cNvPr id="6" name="Picture 4" descr="University of Washington Radiology (Diagnostic) on Doximity Residency  Navigator">
            <a:extLst>
              <a:ext uri="{FF2B5EF4-FFF2-40B4-BE49-F238E27FC236}">
                <a16:creationId xmlns:a16="http://schemas.microsoft.com/office/drawing/2014/main" id="{447DC208-18B5-0F49-AF9F-881793CBF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328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descr="EDHsupranoarrows.jpg"/>
          <p:cNvPicPr preferRelativeResize="0">
            <a:picLocks noGrp="1"/>
          </p:cNvPicPr>
          <p:nvPr>
            <p:ph idx="1"/>
          </p:nvPr>
        </p:nvPicPr>
        <p:blipFill rotWithShape="1">
          <a:blip r:embed="rId3">
            <a:alphaModFix/>
          </a:blip>
          <a:srcRect l="-4951" r="-4950"/>
          <a:stretch/>
        </p:blipFill>
        <p:spPr>
          <a:xfrm>
            <a:off x="1357701" y="823119"/>
            <a:ext cx="9476597" cy="5211762"/>
          </a:xfrm>
          <a:prstGeom prst="rect">
            <a:avLst/>
          </a:prstGeom>
          <a:noFill/>
          <a:ln>
            <a:noFill/>
          </a:ln>
        </p:spPr>
      </p:pic>
      <p:pic>
        <p:nvPicPr>
          <p:cNvPr id="3" name="Picture 4" descr="University of Washington Radiology (Diagnostic) on Doximity Residency  Navigator">
            <a:extLst>
              <a:ext uri="{FF2B5EF4-FFF2-40B4-BE49-F238E27FC236}">
                <a16:creationId xmlns:a16="http://schemas.microsoft.com/office/drawing/2014/main" id="{E916210A-E388-5041-8950-2D1CC96C3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2E95C2-C3C3-D946-9477-BEFBFEB5E152}"/>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3104405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8">
            <a:extLst>
              <a:ext uri="{FF2B5EF4-FFF2-40B4-BE49-F238E27FC236}">
                <a16:creationId xmlns:a16="http://schemas.microsoft.com/office/drawing/2014/main" id="{711EC510-50A0-224F-9D2B-3DCD5788B7DA}"/>
              </a:ext>
            </a:extLst>
          </p:cNvPr>
          <p:cNvSpPr txBox="1">
            <a:spLocks noGrp="1"/>
          </p:cNvSpPr>
          <p:nvPr>
            <p:ph type="title"/>
          </p:nvPr>
        </p:nvSpPr>
        <p:spPr>
          <a:xfrm>
            <a:off x="2209800" y="60960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dirty="0"/>
              <a:t>Epidural Hematoma</a:t>
            </a:r>
            <a:endParaRPr dirty="0"/>
          </a:p>
        </p:txBody>
      </p:sp>
      <p:sp>
        <p:nvSpPr>
          <p:cNvPr id="5" name="Shape 289">
            <a:extLst>
              <a:ext uri="{FF2B5EF4-FFF2-40B4-BE49-F238E27FC236}">
                <a16:creationId xmlns:a16="http://schemas.microsoft.com/office/drawing/2014/main" id="{27463029-1FD9-3E46-AD8B-FAD13ECE9186}"/>
              </a:ext>
            </a:extLst>
          </p:cNvPr>
          <p:cNvSpPr txBox="1">
            <a:spLocks/>
          </p:cNvSpPr>
          <p:nvPr/>
        </p:nvSpPr>
        <p:spPr>
          <a:xfrm>
            <a:off x="6228183" y="1460564"/>
            <a:ext cx="5536469" cy="4114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FFFFFF"/>
              </a:buClr>
              <a:buSzPts val="2400"/>
            </a:pPr>
            <a:r>
              <a:rPr lang="en-US" dirty="0">
                <a:solidFill>
                  <a:srgbClr val="FFC000"/>
                </a:solidFill>
              </a:rPr>
              <a:t>Lucid period </a:t>
            </a:r>
            <a:r>
              <a:rPr lang="en-US" dirty="0">
                <a:solidFill>
                  <a:srgbClr val="FFFFFF"/>
                </a:solidFill>
              </a:rPr>
              <a:t>after initial insult</a:t>
            </a:r>
          </a:p>
          <a:p>
            <a:pPr marL="342900" indent="-342900">
              <a:lnSpc>
                <a:spcPct val="100000"/>
              </a:lnSpc>
              <a:spcBef>
                <a:spcPts val="0"/>
              </a:spcBef>
              <a:buClr>
                <a:srgbClr val="FFFFFF"/>
              </a:buClr>
              <a:buSzPts val="2400"/>
            </a:pPr>
            <a:r>
              <a:rPr lang="en-US" dirty="0">
                <a:solidFill>
                  <a:srgbClr val="FFFFFF"/>
                </a:solidFill>
              </a:rPr>
              <a:t>Injury to epidural vessel</a:t>
            </a:r>
            <a:endParaRPr lang="en-US" sz="3600" dirty="0"/>
          </a:p>
          <a:p>
            <a:pPr marL="742950" lvl="1" indent="-285750">
              <a:lnSpc>
                <a:spcPct val="100000"/>
              </a:lnSpc>
              <a:spcBef>
                <a:spcPts val="400"/>
              </a:spcBef>
              <a:buClr>
                <a:srgbClr val="FFFFFF"/>
              </a:buClr>
              <a:buSzPts val="2000"/>
            </a:pPr>
            <a:r>
              <a:rPr lang="en-US" dirty="0">
                <a:solidFill>
                  <a:srgbClr val="FFFFFF"/>
                </a:solidFill>
              </a:rPr>
              <a:t>Usually </a:t>
            </a:r>
            <a:r>
              <a:rPr lang="en-US" dirty="0">
                <a:solidFill>
                  <a:srgbClr val="FFC000"/>
                </a:solidFill>
              </a:rPr>
              <a:t>middle meningeal artery</a:t>
            </a:r>
          </a:p>
          <a:p>
            <a:pPr marL="342900" indent="-342900">
              <a:lnSpc>
                <a:spcPct val="100000"/>
              </a:lnSpc>
              <a:spcBef>
                <a:spcPts val="480"/>
              </a:spcBef>
              <a:buClr>
                <a:srgbClr val="FFFFFF"/>
              </a:buClr>
              <a:buSzPts val="2400"/>
            </a:pPr>
            <a:r>
              <a:rPr lang="en-US" dirty="0">
                <a:solidFill>
                  <a:srgbClr val="FFC000"/>
                </a:solidFill>
              </a:rPr>
              <a:t>Lentiform (lens) shaped</a:t>
            </a:r>
            <a:endParaRPr lang="en-US" sz="3600" dirty="0">
              <a:solidFill>
                <a:srgbClr val="FFC000"/>
              </a:solidFill>
            </a:endParaRPr>
          </a:p>
          <a:p>
            <a:pPr marL="342900" indent="-342900">
              <a:lnSpc>
                <a:spcPct val="100000"/>
              </a:lnSpc>
              <a:spcBef>
                <a:spcPts val="480"/>
              </a:spcBef>
              <a:buClr>
                <a:srgbClr val="FFFFFF"/>
              </a:buClr>
              <a:buSzPts val="2400"/>
            </a:pPr>
            <a:r>
              <a:rPr lang="en-US" dirty="0">
                <a:solidFill>
                  <a:srgbClr val="FFC000"/>
                </a:solidFill>
              </a:rPr>
              <a:t>Do not cross sutures</a:t>
            </a:r>
            <a:endParaRPr lang="en-US" sz="3600" dirty="0">
              <a:solidFill>
                <a:srgbClr val="FFC000"/>
              </a:solidFill>
            </a:endParaRPr>
          </a:p>
          <a:p>
            <a:pPr marL="742950" lvl="1" indent="-285750">
              <a:lnSpc>
                <a:spcPct val="100000"/>
              </a:lnSpc>
              <a:spcBef>
                <a:spcPts val="400"/>
              </a:spcBef>
              <a:buClr>
                <a:srgbClr val="FFFFFF"/>
              </a:buClr>
              <a:buSzPts val="2000"/>
            </a:pPr>
            <a:r>
              <a:rPr lang="en-US" dirty="0">
                <a:solidFill>
                  <a:srgbClr val="FFFFFF"/>
                </a:solidFill>
              </a:rPr>
              <a:t>May cross falx or tentorium</a:t>
            </a:r>
            <a:endParaRPr lang="en-US" sz="3200" dirty="0"/>
          </a:p>
          <a:p>
            <a:pPr marL="742950" lvl="1" indent="-158750">
              <a:lnSpc>
                <a:spcPct val="100000"/>
              </a:lnSpc>
              <a:spcBef>
                <a:spcPts val="400"/>
              </a:spcBef>
              <a:buSzPts val="2000"/>
              <a:buFont typeface="Arial" panose="020B0604020202020204" pitchFamily="34" charset="0"/>
              <a:buNone/>
            </a:pPr>
            <a:endParaRPr lang="en-US" dirty="0">
              <a:solidFill>
                <a:srgbClr val="FFFFFF"/>
              </a:solidFill>
            </a:endParaRPr>
          </a:p>
          <a:p>
            <a:pPr marL="342900" indent="-342900">
              <a:lnSpc>
                <a:spcPct val="100000"/>
              </a:lnSpc>
              <a:spcBef>
                <a:spcPts val="480"/>
              </a:spcBef>
              <a:buClr>
                <a:srgbClr val="FFFFFF"/>
              </a:buClr>
              <a:buSzPts val="2400"/>
            </a:pPr>
            <a:r>
              <a:rPr lang="en-US" dirty="0">
                <a:solidFill>
                  <a:srgbClr val="FFFFFF"/>
                </a:solidFill>
              </a:rPr>
              <a:t>Look for:</a:t>
            </a:r>
            <a:endParaRPr lang="en-US" sz="3600" dirty="0"/>
          </a:p>
          <a:p>
            <a:pPr marL="742950" lvl="1" indent="-285750">
              <a:lnSpc>
                <a:spcPct val="100000"/>
              </a:lnSpc>
              <a:spcBef>
                <a:spcPts val="400"/>
              </a:spcBef>
              <a:buClr>
                <a:srgbClr val="FFFFFF"/>
              </a:buClr>
              <a:buSzPts val="2000"/>
            </a:pPr>
            <a:r>
              <a:rPr lang="en-US" dirty="0">
                <a:solidFill>
                  <a:srgbClr val="FFC000"/>
                </a:solidFill>
              </a:rPr>
              <a:t>SKULL FRACTURE</a:t>
            </a:r>
            <a:endParaRPr lang="en-US" sz="3200" dirty="0">
              <a:solidFill>
                <a:srgbClr val="FFC000"/>
              </a:solidFill>
            </a:endParaRPr>
          </a:p>
          <a:p>
            <a:pPr marL="742950" lvl="1" indent="-285750">
              <a:lnSpc>
                <a:spcPct val="100000"/>
              </a:lnSpc>
              <a:spcBef>
                <a:spcPts val="400"/>
              </a:spcBef>
              <a:buClr>
                <a:srgbClr val="FFFFFF"/>
              </a:buClr>
              <a:buSzPts val="2000"/>
            </a:pPr>
            <a:r>
              <a:rPr lang="en-US" dirty="0">
                <a:solidFill>
                  <a:srgbClr val="FFFFFF"/>
                </a:solidFill>
              </a:rPr>
              <a:t>RAPID EXPANSION 2/2 arterial bleed</a:t>
            </a:r>
            <a:endParaRPr lang="en-US" sz="3200" dirty="0"/>
          </a:p>
        </p:txBody>
      </p:sp>
      <p:pic>
        <p:nvPicPr>
          <p:cNvPr id="6" name="Shape 290" descr="EDH.jpg">
            <a:extLst>
              <a:ext uri="{FF2B5EF4-FFF2-40B4-BE49-F238E27FC236}">
                <a16:creationId xmlns:a16="http://schemas.microsoft.com/office/drawing/2014/main" id="{400AB64E-489C-9949-BD1B-E4E252DDEFA9}"/>
              </a:ext>
            </a:extLst>
          </p:cNvPr>
          <p:cNvPicPr preferRelativeResize="0">
            <a:picLocks/>
          </p:cNvPicPr>
          <p:nvPr/>
        </p:nvPicPr>
        <p:blipFill rotWithShape="1">
          <a:blip r:embed="rId2">
            <a:alphaModFix/>
          </a:blip>
          <a:srcRect l="-6221" r="-6220"/>
          <a:stretch/>
        </p:blipFill>
        <p:spPr>
          <a:xfrm>
            <a:off x="942976" y="1460564"/>
            <a:ext cx="4662487" cy="5035486"/>
          </a:xfrm>
          <a:prstGeom prst="rect">
            <a:avLst/>
          </a:prstGeom>
          <a:noFill/>
          <a:ln>
            <a:noFill/>
          </a:ln>
        </p:spPr>
      </p:pic>
      <p:pic>
        <p:nvPicPr>
          <p:cNvPr id="7" name="Picture 4" descr="University of Washington Radiology (Diagnostic) on Doximity Residency  Navigator">
            <a:extLst>
              <a:ext uri="{FF2B5EF4-FFF2-40B4-BE49-F238E27FC236}">
                <a16:creationId xmlns:a16="http://schemas.microsoft.com/office/drawing/2014/main" id="{89ABFA48-E2C9-7344-AD41-13440855F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79056F3-9AE0-BF45-AA75-2CFAC0F88D19}"/>
              </a:ext>
            </a:extLst>
          </p:cNvPr>
          <p:cNvCxnSpPr>
            <a:cxnSpLocks/>
          </p:cNvCxnSpPr>
          <p:nvPr/>
        </p:nvCxnSpPr>
        <p:spPr>
          <a:xfrm flipH="1" flipV="1">
            <a:off x="2418433" y="3584671"/>
            <a:ext cx="392501" cy="206193"/>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0" name="Striped Right Arrow 9">
            <a:extLst>
              <a:ext uri="{FF2B5EF4-FFF2-40B4-BE49-F238E27FC236}">
                <a16:creationId xmlns:a16="http://schemas.microsoft.com/office/drawing/2014/main" id="{C3A58113-87DE-7D4C-A848-2DFF47611359}"/>
              </a:ext>
            </a:extLst>
          </p:cNvPr>
          <p:cNvSpPr/>
          <p:nvPr/>
        </p:nvSpPr>
        <p:spPr>
          <a:xfrm>
            <a:off x="575535" y="3111436"/>
            <a:ext cx="978408" cy="317564"/>
          </a:xfrm>
          <a:prstGeom prst="strip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8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FF97-CAA9-CD47-BA24-FA6D050175C4}"/>
              </a:ext>
            </a:extLst>
          </p:cNvPr>
          <p:cNvSpPr>
            <a:spLocks noGrp="1"/>
          </p:cNvSpPr>
          <p:nvPr>
            <p:ph type="title"/>
          </p:nvPr>
        </p:nvSpPr>
        <p:spPr/>
        <p:txBody>
          <a:bodyPr/>
          <a:lstStyle/>
          <a:p>
            <a:r>
              <a:rPr lang="en-US" dirty="0"/>
              <a:t>Step Review</a:t>
            </a:r>
          </a:p>
        </p:txBody>
      </p:sp>
      <p:sp>
        <p:nvSpPr>
          <p:cNvPr id="3" name="Content Placeholder 2">
            <a:extLst>
              <a:ext uri="{FF2B5EF4-FFF2-40B4-BE49-F238E27FC236}">
                <a16:creationId xmlns:a16="http://schemas.microsoft.com/office/drawing/2014/main" id="{81FC431E-7D8F-034B-88AD-CB8A333B8713}"/>
              </a:ext>
            </a:extLst>
          </p:cNvPr>
          <p:cNvSpPr>
            <a:spLocks noGrp="1"/>
          </p:cNvSpPr>
          <p:nvPr>
            <p:ph idx="1"/>
          </p:nvPr>
        </p:nvSpPr>
        <p:spPr/>
        <p:txBody>
          <a:bodyPr/>
          <a:lstStyle/>
          <a:p>
            <a:r>
              <a:rPr lang="en-US" dirty="0"/>
              <a:t>The middle meningeal artery arises from which branch?</a:t>
            </a:r>
          </a:p>
          <a:p>
            <a:pPr marL="514350" indent="-514350">
              <a:buFont typeface="+mj-lt"/>
              <a:buAutoNum type="alphaLcParenR"/>
            </a:pPr>
            <a:r>
              <a:rPr lang="en-US" dirty="0"/>
              <a:t>External carotid artery</a:t>
            </a:r>
          </a:p>
          <a:p>
            <a:pPr marL="514350" indent="-514350">
              <a:buFont typeface="+mj-lt"/>
              <a:buAutoNum type="alphaLcParenR"/>
            </a:pPr>
            <a:r>
              <a:rPr lang="en-US" dirty="0"/>
              <a:t>Middle cerebral artery</a:t>
            </a:r>
          </a:p>
          <a:p>
            <a:pPr marL="514350" indent="-514350">
              <a:buFont typeface="+mj-lt"/>
              <a:buAutoNum type="alphaLcParenR"/>
            </a:pPr>
            <a:r>
              <a:rPr lang="en-US" dirty="0"/>
              <a:t>Maxillary artery</a:t>
            </a:r>
          </a:p>
          <a:p>
            <a:pPr marL="514350" indent="-514350">
              <a:buFont typeface="+mj-lt"/>
              <a:buAutoNum type="alphaLcParenR"/>
            </a:pPr>
            <a:r>
              <a:rPr lang="en-US" dirty="0"/>
              <a:t>Posterior cerebral artery</a:t>
            </a:r>
          </a:p>
        </p:txBody>
      </p:sp>
    </p:spTree>
    <p:extLst>
      <p:ext uri="{BB962C8B-B14F-4D97-AF65-F5344CB8AC3E}">
        <p14:creationId xmlns:p14="http://schemas.microsoft.com/office/powerpoint/2010/main" val="3633754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FF97-CAA9-CD47-BA24-FA6D050175C4}"/>
              </a:ext>
            </a:extLst>
          </p:cNvPr>
          <p:cNvSpPr>
            <a:spLocks noGrp="1"/>
          </p:cNvSpPr>
          <p:nvPr>
            <p:ph type="title"/>
          </p:nvPr>
        </p:nvSpPr>
        <p:spPr/>
        <p:txBody>
          <a:bodyPr/>
          <a:lstStyle/>
          <a:p>
            <a:r>
              <a:rPr lang="en-US" dirty="0"/>
              <a:t>Step Review</a:t>
            </a:r>
          </a:p>
        </p:txBody>
      </p:sp>
      <p:sp>
        <p:nvSpPr>
          <p:cNvPr id="3" name="Content Placeholder 2">
            <a:extLst>
              <a:ext uri="{FF2B5EF4-FFF2-40B4-BE49-F238E27FC236}">
                <a16:creationId xmlns:a16="http://schemas.microsoft.com/office/drawing/2014/main" id="{81FC431E-7D8F-034B-88AD-CB8A333B8713}"/>
              </a:ext>
            </a:extLst>
          </p:cNvPr>
          <p:cNvSpPr>
            <a:spLocks noGrp="1"/>
          </p:cNvSpPr>
          <p:nvPr>
            <p:ph idx="1"/>
          </p:nvPr>
        </p:nvSpPr>
        <p:spPr/>
        <p:txBody>
          <a:bodyPr/>
          <a:lstStyle/>
          <a:p>
            <a:r>
              <a:rPr lang="en-US" dirty="0"/>
              <a:t>The middle meningeal artery arises from which branch?</a:t>
            </a:r>
          </a:p>
          <a:p>
            <a:pPr marL="514350" indent="-514350">
              <a:buFont typeface="+mj-lt"/>
              <a:buAutoNum type="alphaLcParenR"/>
            </a:pPr>
            <a:r>
              <a:rPr lang="en-US" dirty="0"/>
              <a:t>External carotid artery</a:t>
            </a:r>
          </a:p>
          <a:p>
            <a:pPr marL="514350" indent="-514350">
              <a:buFont typeface="+mj-lt"/>
              <a:buAutoNum type="alphaLcParenR"/>
            </a:pPr>
            <a:r>
              <a:rPr lang="en-US" dirty="0"/>
              <a:t>Middle cerebral artery</a:t>
            </a:r>
          </a:p>
          <a:p>
            <a:pPr marL="514350" indent="-514350">
              <a:buFont typeface="+mj-lt"/>
              <a:buAutoNum type="alphaLcParenR"/>
            </a:pPr>
            <a:r>
              <a:rPr lang="en-US" dirty="0">
                <a:solidFill>
                  <a:srgbClr val="FFC000"/>
                </a:solidFill>
              </a:rPr>
              <a:t>Maxillary artery</a:t>
            </a:r>
          </a:p>
          <a:p>
            <a:pPr marL="514350" indent="-514350">
              <a:buFont typeface="+mj-lt"/>
              <a:buAutoNum type="alphaLcParenR"/>
            </a:pPr>
            <a:r>
              <a:rPr lang="en-US" dirty="0"/>
              <a:t>Posterior cerebral artery</a:t>
            </a:r>
          </a:p>
        </p:txBody>
      </p:sp>
    </p:spTree>
    <p:extLst>
      <p:ext uri="{BB962C8B-B14F-4D97-AF65-F5344CB8AC3E}">
        <p14:creationId xmlns:p14="http://schemas.microsoft.com/office/powerpoint/2010/main" val="2586653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6-12-26 at 3.06.48 PM.png"/>
          <p:cNvPicPr>
            <a:picLocks noChangeAspect="1"/>
          </p:cNvPicPr>
          <p:nvPr/>
        </p:nvPicPr>
        <p:blipFill rotWithShape="1">
          <a:blip r:embed="rId3">
            <a:extLst>
              <a:ext uri="{28A0092B-C50C-407E-A947-70E740481C1C}">
                <a14:useLocalDpi xmlns:a14="http://schemas.microsoft.com/office/drawing/2010/main" val="0"/>
              </a:ext>
            </a:extLst>
          </a:blip>
          <a:srcRect t="4297"/>
          <a:stretch/>
        </p:blipFill>
        <p:spPr>
          <a:xfrm>
            <a:off x="2719995" y="56873"/>
            <a:ext cx="7598770" cy="4644459"/>
          </a:xfrm>
          <a:prstGeom prst="rect">
            <a:avLst/>
          </a:prstGeom>
        </p:spPr>
      </p:pic>
      <p:sp>
        <p:nvSpPr>
          <p:cNvPr id="2" name="TextBox 1"/>
          <p:cNvSpPr txBox="1"/>
          <p:nvPr/>
        </p:nvSpPr>
        <p:spPr>
          <a:xfrm>
            <a:off x="4668218" y="4966745"/>
            <a:ext cx="2693681" cy="1754327"/>
          </a:xfrm>
          <a:prstGeom prst="rect">
            <a:avLst/>
          </a:prstGeom>
          <a:noFill/>
        </p:spPr>
        <p:txBody>
          <a:bodyPr wrap="square" rtlCol="0">
            <a:spAutoFit/>
          </a:bodyPr>
          <a:lstStyle/>
          <a:p>
            <a:r>
              <a:rPr lang="en-US" u="sng" dirty="0">
                <a:solidFill>
                  <a:srgbClr val="FF0000"/>
                </a:solidFill>
                <a:latin typeface="Helvetica"/>
                <a:cs typeface="Helvetica"/>
              </a:rPr>
              <a:t>Epidural Hematoma </a:t>
            </a:r>
          </a:p>
          <a:p>
            <a:pPr marL="285750" indent="-285750">
              <a:buFont typeface="Arial"/>
              <a:buChar char="•"/>
            </a:pPr>
            <a:r>
              <a:rPr lang="en-US" dirty="0">
                <a:latin typeface="Helvetica"/>
                <a:cs typeface="Helvetica"/>
              </a:rPr>
              <a:t>skull fracture</a:t>
            </a:r>
          </a:p>
          <a:p>
            <a:pPr marL="285750" indent="-285750">
              <a:buFont typeface="Arial"/>
              <a:buChar char="•"/>
            </a:pPr>
            <a:r>
              <a:rPr lang="en-US" dirty="0">
                <a:latin typeface="Helvetica"/>
                <a:cs typeface="Helvetica"/>
              </a:rPr>
              <a:t>lucid period</a:t>
            </a:r>
          </a:p>
          <a:p>
            <a:pPr marL="285750" indent="-285750">
              <a:buFont typeface="Arial"/>
              <a:buChar char="•"/>
            </a:pPr>
            <a:r>
              <a:rPr lang="en-US" dirty="0">
                <a:latin typeface="Helvetica"/>
                <a:cs typeface="Helvetica"/>
              </a:rPr>
              <a:t>Middle meningeal artery</a:t>
            </a:r>
          </a:p>
          <a:p>
            <a:pPr marL="285750" indent="-285750">
              <a:buFont typeface="Arial"/>
              <a:buChar char="•"/>
            </a:pPr>
            <a:r>
              <a:rPr lang="en-US" dirty="0">
                <a:latin typeface="Helvetica"/>
                <a:cs typeface="Helvetica"/>
              </a:rPr>
              <a:t>Lens-shaped</a:t>
            </a:r>
          </a:p>
        </p:txBody>
      </p:sp>
      <p:pic>
        <p:nvPicPr>
          <p:cNvPr id="5" name="Picture 4" descr="ser002img00008.jpg"/>
          <p:cNvPicPr>
            <a:picLocks noChangeAspect="1"/>
          </p:cNvPicPr>
          <p:nvPr/>
        </p:nvPicPr>
        <p:blipFill rotWithShape="1">
          <a:blip r:embed="rId4">
            <a:extLst>
              <a:ext uri="{28A0092B-C50C-407E-A947-70E740481C1C}">
                <a14:useLocalDpi xmlns:a14="http://schemas.microsoft.com/office/drawing/2010/main" val="0"/>
              </a:ext>
            </a:extLst>
          </a:blip>
          <a:srcRect l="10777" t="13827" r="11650" b="6173"/>
          <a:stretch/>
        </p:blipFill>
        <p:spPr>
          <a:xfrm>
            <a:off x="7135035" y="4816589"/>
            <a:ext cx="1722263" cy="1904483"/>
          </a:xfrm>
          <a:prstGeom prst="rect">
            <a:avLst/>
          </a:prstGeom>
        </p:spPr>
      </p:pic>
      <p:pic>
        <p:nvPicPr>
          <p:cNvPr id="6" name="Picture 5" descr="ser1150img0001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790" y="4825238"/>
            <a:ext cx="1924891" cy="1914373"/>
          </a:xfrm>
          <a:prstGeom prst="rect">
            <a:avLst/>
          </a:prstGeom>
        </p:spPr>
      </p:pic>
      <p:cxnSp>
        <p:nvCxnSpPr>
          <p:cNvPr id="7" name="Straight Arrow Connector 6"/>
          <p:cNvCxnSpPr/>
          <p:nvPr/>
        </p:nvCxnSpPr>
        <p:spPr>
          <a:xfrm flipH="1" flipV="1">
            <a:off x="4154054" y="5703367"/>
            <a:ext cx="308159" cy="2304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4" descr="University of Washington Radiology (Diagnostic) on Doximity Residency  Navigator">
            <a:extLst>
              <a:ext uri="{FF2B5EF4-FFF2-40B4-BE49-F238E27FC236}">
                <a16:creationId xmlns:a16="http://schemas.microsoft.com/office/drawing/2014/main" id="{9CF6598A-535A-C74E-BFB2-599D20096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79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4519-7867-2A40-837A-B3B607F6715E}"/>
              </a:ext>
            </a:extLst>
          </p:cNvPr>
          <p:cNvSpPr>
            <a:spLocks noGrp="1"/>
          </p:cNvSpPr>
          <p:nvPr>
            <p:ph type="title"/>
          </p:nvPr>
        </p:nvSpPr>
        <p:spPr/>
        <p:txBody>
          <a:bodyPr/>
          <a:lstStyle/>
          <a:p>
            <a:r>
              <a:rPr lang="en-US" dirty="0"/>
              <a:t>Goals &amp; Objectives	</a:t>
            </a:r>
          </a:p>
        </p:txBody>
      </p:sp>
      <p:sp>
        <p:nvSpPr>
          <p:cNvPr id="3" name="Content Placeholder 2">
            <a:extLst>
              <a:ext uri="{FF2B5EF4-FFF2-40B4-BE49-F238E27FC236}">
                <a16:creationId xmlns:a16="http://schemas.microsoft.com/office/drawing/2014/main" id="{CDBA277C-F397-8F43-ABC7-DAED6476E234}"/>
              </a:ext>
            </a:extLst>
          </p:cNvPr>
          <p:cNvSpPr>
            <a:spLocks noGrp="1"/>
          </p:cNvSpPr>
          <p:nvPr>
            <p:ph idx="1"/>
          </p:nvPr>
        </p:nvSpPr>
        <p:spPr/>
        <p:txBody>
          <a:bodyPr>
            <a:normAutofit/>
          </a:bodyPr>
          <a:lstStyle/>
          <a:p>
            <a:r>
              <a:rPr lang="en-US" sz="3200" dirty="0">
                <a:solidFill>
                  <a:srgbClr val="FFC000"/>
                </a:solidFill>
              </a:rPr>
              <a:t>Understand indications for acute head imaging</a:t>
            </a:r>
          </a:p>
          <a:p>
            <a:r>
              <a:rPr lang="en-US" sz="3200" dirty="0"/>
              <a:t>Review basic neuroanatomy</a:t>
            </a:r>
          </a:p>
          <a:p>
            <a:r>
              <a:rPr lang="en-US" sz="3200" dirty="0"/>
              <a:t>Identify traumatic pathology</a:t>
            </a:r>
          </a:p>
          <a:p>
            <a:r>
              <a:rPr lang="en-US" sz="3200" dirty="0"/>
              <a:t>Review cases</a:t>
            </a:r>
          </a:p>
        </p:txBody>
      </p:sp>
      <p:pic>
        <p:nvPicPr>
          <p:cNvPr id="6" name="Picture 4" descr="University of Washington Radiology (Diagnostic) on Doximity Residency  Navigator">
            <a:extLst>
              <a:ext uri="{FF2B5EF4-FFF2-40B4-BE49-F238E27FC236}">
                <a16:creationId xmlns:a16="http://schemas.microsoft.com/office/drawing/2014/main" id="{447DC208-18B5-0F49-AF9F-881793CBF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45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39D21-AC16-DA43-87CA-5575C2690DA9}"/>
              </a:ext>
            </a:extLst>
          </p:cNvPr>
          <p:cNvPicPr>
            <a:picLocks noChangeAspect="1"/>
          </p:cNvPicPr>
          <p:nvPr/>
        </p:nvPicPr>
        <p:blipFill>
          <a:blip r:embed="rId2"/>
          <a:stretch>
            <a:fillRect/>
          </a:stretch>
        </p:blipFill>
        <p:spPr>
          <a:xfrm>
            <a:off x="1090613" y="1358766"/>
            <a:ext cx="4796945" cy="5451663"/>
          </a:xfrm>
          <a:prstGeom prst="rect">
            <a:avLst/>
          </a:prstGeom>
        </p:spPr>
      </p:pic>
      <p:pic>
        <p:nvPicPr>
          <p:cNvPr id="5" name="Picture 4">
            <a:extLst>
              <a:ext uri="{FF2B5EF4-FFF2-40B4-BE49-F238E27FC236}">
                <a16:creationId xmlns:a16="http://schemas.microsoft.com/office/drawing/2014/main" id="{E539C872-1C53-4A45-9B70-00DC9A32C2F4}"/>
              </a:ext>
            </a:extLst>
          </p:cNvPr>
          <p:cNvPicPr>
            <a:picLocks noChangeAspect="1"/>
          </p:cNvPicPr>
          <p:nvPr/>
        </p:nvPicPr>
        <p:blipFill>
          <a:blip r:embed="rId3"/>
          <a:stretch>
            <a:fillRect/>
          </a:stretch>
        </p:blipFill>
        <p:spPr>
          <a:xfrm>
            <a:off x="6304444" y="1191986"/>
            <a:ext cx="4796945" cy="5545737"/>
          </a:xfrm>
          <a:prstGeom prst="rect">
            <a:avLst/>
          </a:prstGeom>
        </p:spPr>
      </p:pic>
      <p:sp>
        <p:nvSpPr>
          <p:cNvPr id="6" name="Shape 288">
            <a:extLst>
              <a:ext uri="{FF2B5EF4-FFF2-40B4-BE49-F238E27FC236}">
                <a16:creationId xmlns:a16="http://schemas.microsoft.com/office/drawing/2014/main" id="{FEFEEE57-1B4A-5E45-BFBF-B232D16BEBE4}"/>
              </a:ext>
            </a:extLst>
          </p:cNvPr>
          <p:cNvSpPr txBox="1">
            <a:spLocks noGrp="1"/>
          </p:cNvSpPr>
          <p:nvPr>
            <p:ph type="title"/>
          </p:nvPr>
        </p:nvSpPr>
        <p:spPr>
          <a:xfrm>
            <a:off x="2358609" y="48986"/>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dirty="0"/>
              <a:t>Epidural Hematoma</a:t>
            </a:r>
            <a:endParaRPr dirty="0"/>
          </a:p>
        </p:txBody>
      </p:sp>
      <p:pic>
        <p:nvPicPr>
          <p:cNvPr id="7" name="Picture 4" descr="University of Washington Radiology (Diagnostic) on Doximity Residency  Navigator">
            <a:extLst>
              <a:ext uri="{FF2B5EF4-FFF2-40B4-BE49-F238E27FC236}">
                <a16:creationId xmlns:a16="http://schemas.microsoft.com/office/drawing/2014/main" id="{983DEAAF-A488-C04E-A8A0-B0D379D82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657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8">
            <a:extLst>
              <a:ext uri="{FF2B5EF4-FFF2-40B4-BE49-F238E27FC236}">
                <a16:creationId xmlns:a16="http://schemas.microsoft.com/office/drawing/2014/main" id="{6B104967-D296-844F-A1B1-4D46100F849F}"/>
              </a:ext>
            </a:extLst>
          </p:cNvPr>
          <p:cNvSpPr txBox="1">
            <a:spLocks noGrp="1"/>
          </p:cNvSpPr>
          <p:nvPr>
            <p:ph type="title"/>
          </p:nvPr>
        </p:nvSpPr>
        <p:spPr>
          <a:xfrm>
            <a:off x="2358609" y="48986"/>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dirty="0"/>
              <a:t>Epidural Hematoma</a:t>
            </a:r>
            <a:endParaRPr dirty="0"/>
          </a:p>
        </p:txBody>
      </p:sp>
      <p:pic>
        <p:nvPicPr>
          <p:cNvPr id="5" name="Picture 2">
            <a:extLst>
              <a:ext uri="{FF2B5EF4-FFF2-40B4-BE49-F238E27FC236}">
                <a16:creationId xmlns:a16="http://schemas.microsoft.com/office/drawing/2014/main" id="{5D7B7AFC-5E1D-1645-8E2D-B71789CF6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647" y="1094015"/>
            <a:ext cx="4408323" cy="540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University of Washington Radiology (Diagnostic) on Doximity Residency  Navigator">
            <a:extLst>
              <a:ext uri="{FF2B5EF4-FFF2-40B4-BE49-F238E27FC236}">
                <a16:creationId xmlns:a16="http://schemas.microsoft.com/office/drawing/2014/main" id="{6D8AE9AC-DC7E-8C49-BDD3-82849CC66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475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295" descr="ASDHconvAnoarrow.jpg">
            <a:extLst>
              <a:ext uri="{FF2B5EF4-FFF2-40B4-BE49-F238E27FC236}">
                <a16:creationId xmlns:a16="http://schemas.microsoft.com/office/drawing/2014/main" id="{A783A1A7-72B1-5F4B-A755-587C5329F9A4}"/>
              </a:ext>
            </a:extLst>
          </p:cNvPr>
          <p:cNvPicPr preferRelativeResize="0">
            <a:picLocks/>
          </p:cNvPicPr>
          <p:nvPr/>
        </p:nvPicPr>
        <p:blipFill rotWithShape="1">
          <a:blip r:embed="rId2">
            <a:alphaModFix/>
          </a:blip>
          <a:srcRect t="2625" b="6690"/>
          <a:stretch/>
        </p:blipFill>
        <p:spPr>
          <a:xfrm>
            <a:off x="900403" y="279918"/>
            <a:ext cx="11099259" cy="6083559"/>
          </a:xfrm>
          <a:prstGeom prst="rect">
            <a:avLst/>
          </a:prstGeom>
          <a:noFill/>
          <a:ln>
            <a:noFill/>
          </a:ln>
        </p:spPr>
      </p:pic>
      <p:pic>
        <p:nvPicPr>
          <p:cNvPr id="6" name="Picture 4" descr="University of Washington Radiology (Diagnostic) on Doximity Residency  Navigator">
            <a:extLst>
              <a:ext uri="{FF2B5EF4-FFF2-40B4-BE49-F238E27FC236}">
                <a16:creationId xmlns:a16="http://schemas.microsoft.com/office/drawing/2014/main" id="{249077B3-3F3E-DA4F-A87F-A6583FA17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52DDFA-136D-714C-A47F-994B107CE08D}"/>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424754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00">
            <a:extLst>
              <a:ext uri="{FF2B5EF4-FFF2-40B4-BE49-F238E27FC236}">
                <a16:creationId xmlns:a16="http://schemas.microsoft.com/office/drawing/2014/main" id="{AA109756-E330-0C49-A03E-DC2B92023C80}"/>
              </a:ext>
            </a:extLst>
          </p:cNvPr>
          <p:cNvSpPr txBox="1">
            <a:spLocks noGrp="1"/>
          </p:cNvSpPr>
          <p:nvPr>
            <p:ph type="title"/>
          </p:nvPr>
        </p:nvSpPr>
        <p:spPr>
          <a:xfrm>
            <a:off x="2209800" y="60960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dirty="0">
                <a:latin typeface="Source Sans Pro" panose="020B0503030403020204" pitchFamily="34" charset="0"/>
                <a:ea typeface="Source Sans Pro" panose="020B0503030403020204" pitchFamily="34" charset="0"/>
              </a:rPr>
              <a:t>Acute Subdural Hematoma</a:t>
            </a:r>
            <a:endParaRPr dirty="0">
              <a:latin typeface="Source Sans Pro" panose="020B0503030403020204" pitchFamily="34" charset="0"/>
              <a:ea typeface="Source Sans Pro" panose="020B0503030403020204" pitchFamily="34" charset="0"/>
            </a:endParaRPr>
          </a:p>
        </p:txBody>
      </p:sp>
      <p:sp>
        <p:nvSpPr>
          <p:cNvPr id="5" name="Shape 301">
            <a:extLst>
              <a:ext uri="{FF2B5EF4-FFF2-40B4-BE49-F238E27FC236}">
                <a16:creationId xmlns:a16="http://schemas.microsoft.com/office/drawing/2014/main" id="{28E4D8A6-36E3-6144-89B2-99445D3E8FDF}"/>
              </a:ext>
            </a:extLst>
          </p:cNvPr>
          <p:cNvSpPr txBox="1">
            <a:spLocks/>
          </p:cNvSpPr>
          <p:nvPr/>
        </p:nvSpPr>
        <p:spPr>
          <a:xfrm>
            <a:off x="5712031" y="1981200"/>
            <a:ext cx="5961413" cy="4114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80000"/>
              </a:lnSpc>
              <a:spcBef>
                <a:spcPts val="0"/>
              </a:spcBef>
              <a:buClr>
                <a:srgbClr val="FFFFFF"/>
              </a:buClr>
              <a:buSzPts val="2500"/>
            </a:pPr>
            <a:r>
              <a:rPr lang="en-US" dirty="0">
                <a:solidFill>
                  <a:srgbClr val="FFFFFF"/>
                </a:solidFill>
                <a:latin typeface="Source Sans Pro" panose="020B0503030403020204" pitchFamily="34" charset="0"/>
                <a:ea typeface="Source Sans Pro" panose="020B0503030403020204" pitchFamily="34" charset="0"/>
              </a:rPr>
              <a:t>Injury to bridging vessel</a:t>
            </a:r>
            <a:endParaRPr lang="en-US" sz="3600"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dirty="0">
                <a:solidFill>
                  <a:srgbClr val="FFC000"/>
                </a:solidFill>
                <a:latin typeface="Source Sans Pro" panose="020B0503030403020204" pitchFamily="34" charset="0"/>
                <a:ea typeface="Source Sans Pro" panose="020B0503030403020204" pitchFamily="34" charset="0"/>
                <a:cs typeface="Helvetica"/>
              </a:rPr>
              <a:t>”Bridging cortical veins”</a:t>
            </a:r>
            <a:endParaRPr lang="en-US" sz="3200" dirty="0">
              <a:solidFill>
                <a:srgbClr val="FFC000"/>
              </a:solidFill>
              <a:latin typeface="Source Sans Pro" panose="020B0503030403020204" pitchFamily="34" charset="0"/>
              <a:ea typeface="Source Sans Pro" panose="020B0503030403020204" pitchFamily="34" charset="0"/>
            </a:endParaRPr>
          </a:p>
          <a:p>
            <a:pPr marL="342900" indent="-342900">
              <a:lnSpc>
                <a:spcPct val="80000"/>
              </a:lnSpc>
              <a:spcBef>
                <a:spcPts val="500"/>
              </a:spcBef>
              <a:buClr>
                <a:srgbClr val="FFFFFF"/>
              </a:buClr>
              <a:buSzPts val="2500"/>
            </a:pPr>
            <a:r>
              <a:rPr lang="en-US" dirty="0">
                <a:solidFill>
                  <a:srgbClr val="FFC000"/>
                </a:solidFill>
                <a:latin typeface="Source Sans Pro" panose="020B0503030403020204" pitchFamily="34" charset="0"/>
                <a:ea typeface="Source Sans Pro" panose="020B0503030403020204" pitchFamily="34" charset="0"/>
              </a:rPr>
              <a:t>Crescent shaped</a:t>
            </a:r>
            <a:endParaRPr lang="en-US" sz="3600" dirty="0">
              <a:solidFill>
                <a:srgbClr val="FFC000"/>
              </a:solidFill>
              <a:latin typeface="Source Sans Pro" panose="020B0503030403020204" pitchFamily="34" charset="0"/>
              <a:ea typeface="Source Sans Pro" panose="020B0503030403020204" pitchFamily="34" charset="0"/>
            </a:endParaRPr>
          </a:p>
          <a:p>
            <a:pPr marL="342900" indent="-342900">
              <a:lnSpc>
                <a:spcPct val="80000"/>
              </a:lnSpc>
              <a:spcBef>
                <a:spcPts val="500"/>
              </a:spcBef>
              <a:buClr>
                <a:srgbClr val="FFFFFF"/>
              </a:buClr>
              <a:buSzPts val="2500"/>
            </a:pPr>
            <a:r>
              <a:rPr lang="en-US" dirty="0">
                <a:solidFill>
                  <a:srgbClr val="FFFFFF"/>
                </a:solidFill>
                <a:latin typeface="Source Sans Pro" panose="020B0503030403020204" pitchFamily="34" charset="0"/>
                <a:ea typeface="Source Sans Pro" panose="020B0503030403020204" pitchFamily="34" charset="0"/>
              </a:rPr>
              <a:t>Pt: old/atrophied brain or chronic alcoholism, shaken baby</a:t>
            </a:r>
          </a:p>
          <a:p>
            <a:pPr marL="342900" indent="-342900">
              <a:lnSpc>
                <a:spcPct val="80000"/>
              </a:lnSpc>
              <a:spcBef>
                <a:spcPts val="500"/>
              </a:spcBef>
              <a:buClr>
                <a:srgbClr val="FFFFFF"/>
              </a:buClr>
              <a:buSzPts val="2500"/>
            </a:pPr>
            <a:r>
              <a:rPr lang="en-US" dirty="0">
                <a:solidFill>
                  <a:srgbClr val="FFC000"/>
                </a:solidFill>
                <a:latin typeface="Source Sans Pro" panose="020B0503030403020204" pitchFamily="34" charset="0"/>
                <a:ea typeface="Source Sans Pro" panose="020B0503030403020204" pitchFamily="34" charset="0"/>
              </a:rPr>
              <a:t>May cross sutures</a:t>
            </a:r>
            <a:endParaRPr lang="en-US" sz="3600" dirty="0">
              <a:solidFill>
                <a:srgbClr val="FFC000"/>
              </a:solidFill>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dirty="0">
                <a:solidFill>
                  <a:srgbClr val="FFFFFF"/>
                </a:solidFill>
                <a:latin typeface="Source Sans Pro" panose="020B0503030403020204" pitchFamily="34" charset="0"/>
                <a:ea typeface="Source Sans Pro" panose="020B0503030403020204" pitchFamily="34" charset="0"/>
              </a:rPr>
              <a:t>Does not cross falx or tentorium</a:t>
            </a:r>
            <a:endParaRPr lang="en-US" sz="3200" dirty="0">
              <a:latin typeface="Source Sans Pro" panose="020B0503030403020204" pitchFamily="34" charset="0"/>
              <a:ea typeface="Source Sans Pro" panose="020B0503030403020204" pitchFamily="34" charset="0"/>
            </a:endParaRPr>
          </a:p>
          <a:p>
            <a:pPr marL="342900" indent="-342900">
              <a:lnSpc>
                <a:spcPct val="80000"/>
              </a:lnSpc>
              <a:spcBef>
                <a:spcPts val="500"/>
              </a:spcBef>
              <a:buClr>
                <a:srgbClr val="FFFFFF"/>
              </a:buClr>
              <a:buSzPts val="2500"/>
            </a:pPr>
            <a:r>
              <a:rPr lang="en-US" dirty="0">
                <a:solidFill>
                  <a:srgbClr val="FFFFFF"/>
                </a:solidFill>
                <a:latin typeface="Source Sans Pro" panose="020B0503030403020204" pitchFamily="34" charset="0"/>
                <a:ea typeface="Source Sans Pro" panose="020B0503030403020204" pitchFamily="34" charset="0"/>
              </a:rPr>
              <a:t>Does not enter sulci</a:t>
            </a:r>
            <a:endParaRPr lang="en-US" sz="3600" dirty="0">
              <a:latin typeface="Source Sans Pro" panose="020B0503030403020204" pitchFamily="34" charset="0"/>
              <a:ea typeface="Source Sans Pro" panose="020B0503030403020204" pitchFamily="34" charset="0"/>
            </a:endParaRPr>
          </a:p>
          <a:p>
            <a:pPr marL="342900" indent="-184150">
              <a:lnSpc>
                <a:spcPct val="80000"/>
              </a:lnSpc>
              <a:spcBef>
                <a:spcPts val="500"/>
              </a:spcBef>
              <a:buSzPts val="2500"/>
              <a:buFont typeface="Arial" panose="020B0604020202020204" pitchFamily="34" charset="0"/>
              <a:buNone/>
            </a:pPr>
            <a:endParaRPr lang="en-US" dirty="0">
              <a:solidFill>
                <a:srgbClr val="FFFFFF"/>
              </a:solidFill>
              <a:latin typeface="Source Sans Pro" panose="020B0503030403020204" pitchFamily="34" charset="0"/>
              <a:ea typeface="Source Sans Pro" panose="020B0503030403020204" pitchFamily="34" charset="0"/>
            </a:endParaRPr>
          </a:p>
          <a:p>
            <a:pPr marL="342900" indent="-342900">
              <a:lnSpc>
                <a:spcPct val="80000"/>
              </a:lnSpc>
              <a:spcBef>
                <a:spcPts val="500"/>
              </a:spcBef>
              <a:buClr>
                <a:srgbClr val="FFFFFF"/>
              </a:buClr>
              <a:buSzPts val="2500"/>
            </a:pPr>
            <a:r>
              <a:rPr lang="en-US" dirty="0">
                <a:solidFill>
                  <a:srgbClr val="FFFFFF"/>
                </a:solidFill>
                <a:latin typeface="Source Sans Pro" panose="020B0503030403020204" pitchFamily="34" charset="0"/>
                <a:ea typeface="Source Sans Pro" panose="020B0503030403020204" pitchFamily="34" charset="0"/>
              </a:rPr>
              <a:t>Watch for:</a:t>
            </a:r>
            <a:endParaRPr lang="en-US" sz="3600"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dirty="0">
                <a:solidFill>
                  <a:srgbClr val="FFFFFF"/>
                </a:solidFill>
                <a:latin typeface="Source Sans Pro" panose="020B0503030403020204" pitchFamily="34" charset="0"/>
                <a:ea typeface="Source Sans Pro" panose="020B0503030403020204" pitchFamily="34" charset="0"/>
              </a:rPr>
              <a:t>MASS EFFECT</a:t>
            </a:r>
            <a:endParaRPr lang="en-US" sz="3200"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dirty="0">
                <a:solidFill>
                  <a:srgbClr val="FFFFFF"/>
                </a:solidFill>
                <a:latin typeface="Source Sans Pro" panose="020B0503030403020204" pitchFamily="34" charset="0"/>
                <a:ea typeface="Source Sans Pro" panose="020B0503030403020204" pitchFamily="34" charset="0"/>
              </a:rPr>
              <a:t>SLOW EXPANSION</a:t>
            </a:r>
            <a:endParaRPr lang="en-US" sz="3200" dirty="0">
              <a:latin typeface="Source Sans Pro" panose="020B0503030403020204" pitchFamily="34" charset="0"/>
              <a:ea typeface="Source Sans Pro" panose="020B0503030403020204" pitchFamily="34" charset="0"/>
            </a:endParaRPr>
          </a:p>
        </p:txBody>
      </p:sp>
      <p:pic>
        <p:nvPicPr>
          <p:cNvPr id="6" name="Shape 302" descr="ASDHconvAsingle.jpg">
            <a:extLst>
              <a:ext uri="{FF2B5EF4-FFF2-40B4-BE49-F238E27FC236}">
                <a16:creationId xmlns:a16="http://schemas.microsoft.com/office/drawing/2014/main" id="{0FDC501C-19AD-B14F-B397-6BE0671A5492}"/>
              </a:ext>
            </a:extLst>
          </p:cNvPr>
          <p:cNvPicPr preferRelativeResize="0">
            <a:picLocks/>
          </p:cNvPicPr>
          <p:nvPr/>
        </p:nvPicPr>
        <p:blipFill rotWithShape="1">
          <a:blip r:embed="rId2">
            <a:alphaModFix/>
          </a:blip>
          <a:srcRect l="-7223" r="-7222"/>
          <a:stretch/>
        </p:blipFill>
        <p:spPr>
          <a:xfrm>
            <a:off x="911008" y="1500425"/>
            <a:ext cx="4396273" cy="4747975"/>
          </a:xfrm>
          <a:prstGeom prst="rect">
            <a:avLst/>
          </a:prstGeom>
          <a:noFill/>
          <a:ln>
            <a:noFill/>
          </a:ln>
        </p:spPr>
      </p:pic>
      <p:pic>
        <p:nvPicPr>
          <p:cNvPr id="7" name="Picture 4" descr="University of Washington Radiology (Diagnostic) on Doximity Residency  Navigator">
            <a:extLst>
              <a:ext uri="{FF2B5EF4-FFF2-40B4-BE49-F238E27FC236}">
                <a16:creationId xmlns:a16="http://schemas.microsoft.com/office/drawing/2014/main" id="{8BD1A039-6BBC-BE4C-ACBD-9647E91EA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019653DE-C874-A64C-B452-1240B025C008}"/>
              </a:ext>
            </a:extLst>
          </p:cNvPr>
          <p:cNvCxnSpPr>
            <a:cxnSpLocks/>
          </p:cNvCxnSpPr>
          <p:nvPr/>
        </p:nvCxnSpPr>
        <p:spPr>
          <a:xfrm flipV="1">
            <a:off x="3674533" y="4201948"/>
            <a:ext cx="538833" cy="268452"/>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81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6-12-26 at 3.0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223" y="-1"/>
            <a:ext cx="7587201" cy="4750061"/>
          </a:xfrm>
          <a:prstGeom prst="rect">
            <a:avLst/>
          </a:prstGeom>
        </p:spPr>
      </p:pic>
      <p:sp>
        <p:nvSpPr>
          <p:cNvPr id="61" name="TextBox 60"/>
          <p:cNvSpPr txBox="1"/>
          <p:nvPr/>
        </p:nvSpPr>
        <p:spPr>
          <a:xfrm>
            <a:off x="3284283" y="4890912"/>
            <a:ext cx="2894340" cy="1477328"/>
          </a:xfrm>
          <a:prstGeom prst="rect">
            <a:avLst/>
          </a:prstGeom>
          <a:noFill/>
        </p:spPr>
        <p:txBody>
          <a:bodyPr wrap="square" rtlCol="0">
            <a:spAutoFit/>
          </a:bodyPr>
          <a:lstStyle/>
          <a:p>
            <a:r>
              <a:rPr lang="en-US" u="sng" dirty="0">
                <a:solidFill>
                  <a:srgbClr val="C00000"/>
                </a:solidFill>
                <a:latin typeface="Helvetica"/>
                <a:cs typeface="Helvetica"/>
              </a:rPr>
              <a:t>Subdural Hematoma </a:t>
            </a:r>
          </a:p>
          <a:p>
            <a:pPr marL="285750" indent="-285750">
              <a:buFont typeface="Arial"/>
              <a:buChar char="•"/>
            </a:pPr>
            <a:r>
              <a:rPr lang="en-US" dirty="0">
                <a:latin typeface="Helvetica"/>
                <a:cs typeface="Helvetica"/>
              </a:rPr>
              <a:t>Slower venous bleed</a:t>
            </a:r>
          </a:p>
          <a:p>
            <a:pPr marL="285750" indent="-285750">
              <a:buFont typeface="Arial"/>
              <a:buChar char="•"/>
            </a:pPr>
            <a:r>
              <a:rPr lang="en-US" dirty="0">
                <a:latin typeface="Helvetica"/>
                <a:cs typeface="Helvetica"/>
              </a:rPr>
              <a:t>Bridging cortical veins</a:t>
            </a:r>
          </a:p>
          <a:p>
            <a:pPr marL="285750" indent="-285750">
              <a:buFont typeface="Arial"/>
              <a:buChar char="•"/>
            </a:pPr>
            <a:r>
              <a:rPr lang="en-US" dirty="0">
                <a:latin typeface="Helvetica"/>
                <a:cs typeface="Helvetica"/>
              </a:rPr>
              <a:t>Crescent shaped</a:t>
            </a:r>
          </a:p>
          <a:p>
            <a:pPr marL="285750" indent="-285750">
              <a:buFont typeface="Arial"/>
              <a:buChar char="•"/>
            </a:pPr>
            <a:r>
              <a:rPr lang="en-US" dirty="0">
                <a:latin typeface="Helvetica"/>
                <a:cs typeface="Helvetica"/>
              </a:rPr>
              <a:t>Cannot cross the </a:t>
            </a:r>
            <a:r>
              <a:rPr lang="en-US" dirty="0" err="1">
                <a:latin typeface="Helvetica"/>
                <a:cs typeface="Helvetica"/>
              </a:rPr>
              <a:t>falx</a:t>
            </a:r>
            <a:endParaRPr lang="en-US" dirty="0">
              <a:latin typeface="Helvetica"/>
              <a:cs typeface="Helvetica"/>
            </a:endParaRPr>
          </a:p>
        </p:txBody>
      </p:sp>
      <p:pic>
        <p:nvPicPr>
          <p:cNvPr id="62" name="Picture 61" descr="ser005img00032.jpg"/>
          <p:cNvPicPr>
            <a:picLocks noChangeAspect="1"/>
          </p:cNvPicPr>
          <p:nvPr/>
        </p:nvPicPr>
        <p:blipFill rotWithShape="1">
          <a:blip r:embed="rId4">
            <a:extLst>
              <a:ext uri="{28A0092B-C50C-407E-A947-70E740481C1C}">
                <a14:useLocalDpi xmlns:a14="http://schemas.microsoft.com/office/drawing/2010/main" val="0"/>
              </a:ext>
            </a:extLst>
          </a:blip>
          <a:srcRect l="14470" t="12099" r="15782" b="24688"/>
          <a:stretch/>
        </p:blipFill>
        <p:spPr>
          <a:xfrm>
            <a:off x="6346441" y="4890912"/>
            <a:ext cx="2001794" cy="1772276"/>
          </a:xfrm>
          <a:prstGeom prst="rect">
            <a:avLst/>
          </a:prstGeom>
        </p:spPr>
      </p:pic>
      <p:pic>
        <p:nvPicPr>
          <p:cNvPr id="7" name="Picture 4" descr="University of Washington Radiology (Diagnostic) on Doximity Residency  Navigator">
            <a:extLst>
              <a:ext uri="{FF2B5EF4-FFF2-40B4-BE49-F238E27FC236}">
                <a16:creationId xmlns:a16="http://schemas.microsoft.com/office/drawing/2014/main" id="{81929A6D-4415-4345-AD7F-39D062608F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94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65F9C7-85AA-544D-87C5-0A48692B9ADB}"/>
              </a:ext>
            </a:extLst>
          </p:cNvPr>
          <p:cNvSpPr>
            <a:spLocks noGrp="1"/>
          </p:cNvSpPr>
          <p:nvPr>
            <p:ph type="title"/>
          </p:nvPr>
        </p:nvSpPr>
        <p:spPr>
          <a:xfrm>
            <a:off x="914400" y="609600"/>
            <a:ext cx="10363200" cy="1143000"/>
          </a:xfrm>
        </p:spPr>
        <p:txBody>
          <a:bodyPr/>
          <a:lstStyle/>
          <a:p>
            <a:r>
              <a:rPr lang="en-US" dirty="0"/>
              <a:t>Acute Subdural Hematoma</a:t>
            </a:r>
          </a:p>
        </p:txBody>
      </p:sp>
      <p:pic>
        <p:nvPicPr>
          <p:cNvPr id="8" name="Picture 7">
            <a:extLst>
              <a:ext uri="{FF2B5EF4-FFF2-40B4-BE49-F238E27FC236}">
                <a16:creationId xmlns:a16="http://schemas.microsoft.com/office/drawing/2014/main" id="{1D2C7DBC-889C-E04F-A670-6883389DAF20}"/>
              </a:ext>
            </a:extLst>
          </p:cNvPr>
          <p:cNvPicPr>
            <a:picLocks noChangeAspect="1"/>
          </p:cNvPicPr>
          <p:nvPr/>
        </p:nvPicPr>
        <p:blipFill>
          <a:blip r:embed="rId2"/>
          <a:stretch>
            <a:fillRect/>
          </a:stretch>
        </p:blipFill>
        <p:spPr>
          <a:xfrm>
            <a:off x="945302" y="1536717"/>
            <a:ext cx="5150698" cy="4500313"/>
          </a:xfrm>
          <a:prstGeom prst="rect">
            <a:avLst/>
          </a:prstGeom>
        </p:spPr>
      </p:pic>
      <p:pic>
        <p:nvPicPr>
          <p:cNvPr id="9" name="Picture 8">
            <a:extLst>
              <a:ext uri="{FF2B5EF4-FFF2-40B4-BE49-F238E27FC236}">
                <a16:creationId xmlns:a16="http://schemas.microsoft.com/office/drawing/2014/main" id="{1ACBC308-1445-DB4F-99DF-89736E7711AB}"/>
              </a:ext>
            </a:extLst>
          </p:cNvPr>
          <p:cNvPicPr>
            <a:picLocks noChangeAspect="1"/>
          </p:cNvPicPr>
          <p:nvPr/>
        </p:nvPicPr>
        <p:blipFill>
          <a:blip r:embed="rId3"/>
          <a:stretch>
            <a:fillRect/>
          </a:stretch>
        </p:blipFill>
        <p:spPr>
          <a:xfrm>
            <a:off x="6384891" y="1410676"/>
            <a:ext cx="4892709" cy="4752394"/>
          </a:xfrm>
          <a:prstGeom prst="rect">
            <a:avLst/>
          </a:prstGeom>
        </p:spPr>
      </p:pic>
      <p:pic>
        <p:nvPicPr>
          <p:cNvPr id="10" name="Picture 4" descr="University of Washington Radiology (Diagnostic) on Doximity Residency  Navigator">
            <a:extLst>
              <a:ext uri="{FF2B5EF4-FFF2-40B4-BE49-F238E27FC236}">
                <a16:creationId xmlns:a16="http://schemas.microsoft.com/office/drawing/2014/main" id="{1F93C095-374A-B24B-BDD8-9C74E2958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EADB489-89D3-864A-9F29-93B1EABEF79D}"/>
              </a:ext>
            </a:extLst>
          </p:cNvPr>
          <p:cNvCxnSpPr>
            <a:cxnSpLocks/>
          </p:cNvCxnSpPr>
          <p:nvPr/>
        </p:nvCxnSpPr>
        <p:spPr>
          <a:xfrm flipV="1">
            <a:off x="2641600" y="3183351"/>
            <a:ext cx="488033" cy="245649"/>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A59F0ED-509A-AA40-8327-F5F214C89402}"/>
              </a:ext>
            </a:extLst>
          </p:cNvPr>
          <p:cNvCxnSpPr>
            <a:cxnSpLocks/>
          </p:cNvCxnSpPr>
          <p:nvPr/>
        </p:nvCxnSpPr>
        <p:spPr>
          <a:xfrm flipH="1" flipV="1">
            <a:off x="8141900" y="4693015"/>
            <a:ext cx="358633" cy="412386"/>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6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07">
            <a:extLst>
              <a:ext uri="{FF2B5EF4-FFF2-40B4-BE49-F238E27FC236}">
                <a16:creationId xmlns:a16="http://schemas.microsoft.com/office/drawing/2014/main" id="{2F63006B-E04B-F443-97CD-7256E63D297A}"/>
              </a:ext>
            </a:extLst>
          </p:cNvPr>
          <p:cNvPicPr preferRelativeResize="0">
            <a:picLocks/>
          </p:cNvPicPr>
          <p:nvPr/>
        </p:nvPicPr>
        <p:blipFill rotWithShape="1">
          <a:blip r:embed="rId2">
            <a:alphaModFix/>
          </a:blip>
          <a:srcRect/>
          <a:stretch/>
        </p:blipFill>
        <p:spPr>
          <a:xfrm>
            <a:off x="2824066" y="0"/>
            <a:ext cx="6338595" cy="6680718"/>
          </a:xfrm>
          <a:prstGeom prst="rect">
            <a:avLst/>
          </a:prstGeom>
          <a:noFill/>
          <a:ln>
            <a:noFill/>
          </a:ln>
        </p:spPr>
      </p:pic>
      <p:pic>
        <p:nvPicPr>
          <p:cNvPr id="6" name="Picture 4" descr="University of Washington Radiology (Diagnostic) on Doximity Residency  Navigator">
            <a:extLst>
              <a:ext uri="{FF2B5EF4-FFF2-40B4-BE49-F238E27FC236}">
                <a16:creationId xmlns:a16="http://schemas.microsoft.com/office/drawing/2014/main" id="{535CBD1B-BF2E-9147-8DBF-F55DC3013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3B7546-446C-0345-9F73-9124648DF0A8}"/>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3881920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13">
            <a:extLst>
              <a:ext uri="{FF2B5EF4-FFF2-40B4-BE49-F238E27FC236}">
                <a16:creationId xmlns:a16="http://schemas.microsoft.com/office/drawing/2014/main" id="{21F2C5B1-1E84-1A4B-99B6-C14590884918}"/>
              </a:ext>
            </a:extLst>
          </p:cNvPr>
          <p:cNvSpPr txBox="1">
            <a:spLocks noGrp="1"/>
          </p:cNvSpPr>
          <p:nvPr>
            <p:ph type="title"/>
          </p:nvPr>
        </p:nvSpPr>
        <p:spPr>
          <a:xfrm>
            <a:off x="2209800" y="60960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dirty="0">
                <a:latin typeface="Source Sans Pro" panose="020B0503030403020204" pitchFamily="34" charset="0"/>
                <a:ea typeface="Source Sans Pro" panose="020B0503030403020204" pitchFamily="34" charset="0"/>
              </a:rPr>
              <a:t>Chronic Subdural Hematoma</a:t>
            </a:r>
            <a:endParaRPr dirty="0">
              <a:latin typeface="Source Sans Pro" panose="020B0503030403020204" pitchFamily="34" charset="0"/>
              <a:ea typeface="Source Sans Pro" panose="020B0503030403020204" pitchFamily="34" charset="0"/>
            </a:endParaRPr>
          </a:p>
        </p:txBody>
      </p:sp>
      <p:pic>
        <p:nvPicPr>
          <p:cNvPr id="11" name="Shape 314">
            <a:extLst>
              <a:ext uri="{FF2B5EF4-FFF2-40B4-BE49-F238E27FC236}">
                <a16:creationId xmlns:a16="http://schemas.microsoft.com/office/drawing/2014/main" id="{127D4361-BB7D-B046-84B6-F2F881FA8E27}"/>
              </a:ext>
            </a:extLst>
          </p:cNvPr>
          <p:cNvPicPr preferRelativeResize="0">
            <a:picLocks/>
          </p:cNvPicPr>
          <p:nvPr/>
        </p:nvPicPr>
        <p:blipFill rotWithShape="1">
          <a:blip r:embed="rId2">
            <a:alphaModFix/>
          </a:blip>
          <a:srcRect t="-3999" b="-3998"/>
          <a:stretch/>
        </p:blipFill>
        <p:spPr>
          <a:xfrm>
            <a:off x="1268964" y="1412966"/>
            <a:ext cx="4750837" cy="5130904"/>
          </a:xfrm>
          <a:prstGeom prst="rect">
            <a:avLst/>
          </a:prstGeom>
          <a:noFill/>
          <a:ln>
            <a:noFill/>
          </a:ln>
        </p:spPr>
      </p:pic>
      <p:sp>
        <p:nvSpPr>
          <p:cNvPr id="12" name="Shape 315">
            <a:extLst>
              <a:ext uri="{FF2B5EF4-FFF2-40B4-BE49-F238E27FC236}">
                <a16:creationId xmlns:a16="http://schemas.microsoft.com/office/drawing/2014/main" id="{DC87959C-0D20-814C-9A7E-9066206E211E}"/>
              </a:ext>
            </a:extLst>
          </p:cNvPr>
          <p:cNvSpPr txBox="1">
            <a:spLocks/>
          </p:cNvSpPr>
          <p:nvPr/>
        </p:nvSpPr>
        <p:spPr>
          <a:xfrm>
            <a:off x="7113036" y="2030213"/>
            <a:ext cx="3810000" cy="4114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FFFFFF"/>
              </a:buClr>
            </a:pPr>
            <a:r>
              <a:rPr lang="en-US" dirty="0">
                <a:solidFill>
                  <a:srgbClr val="FFFFFF"/>
                </a:solidFill>
                <a:latin typeface="Source Sans Pro" panose="020B0503030403020204" pitchFamily="34" charset="0"/>
                <a:ea typeface="Source Sans Pro" panose="020B0503030403020204" pitchFamily="34" charset="0"/>
              </a:rPr>
              <a:t>HYPODENSE</a:t>
            </a:r>
            <a:endParaRPr lang="en-US"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pPr>
            <a:r>
              <a:rPr lang="en-US" dirty="0">
                <a:solidFill>
                  <a:srgbClr val="FFFFFF"/>
                </a:solidFill>
                <a:latin typeface="Source Sans Pro" panose="020B0503030403020204" pitchFamily="34" charset="0"/>
                <a:ea typeface="Source Sans Pro" panose="020B0503030403020204" pitchFamily="34" charset="0"/>
              </a:rPr>
              <a:t>(blood degradation)</a:t>
            </a:r>
            <a:endParaRPr lang="en-US" dirty="0">
              <a:latin typeface="Source Sans Pro" panose="020B0503030403020204" pitchFamily="34" charset="0"/>
              <a:ea typeface="Source Sans Pro" panose="020B0503030403020204" pitchFamily="34" charset="0"/>
            </a:endParaRPr>
          </a:p>
          <a:p>
            <a:pPr marL="342900" indent="-139700">
              <a:lnSpc>
                <a:spcPct val="100000"/>
              </a:lnSpc>
              <a:buFont typeface="Arial" panose="020B0604020202020204" pitchFamily="34" charset="0"/>
              <a:buNone/>
            </a:pPr>
            <a:endParaRPr lang="en-US" dirty="0">
              <a:solidFill>
                <a:srgbClr val="FFFFFF"/>
              </a:solidFill>
              <a:latin typeface="Source Sans Pro" panose="020B0503030403020204" pitchFamily="34" charset="0"/>
              <a:ea typeface="Source Sans Pro" panose="020B0503030403020204" pitchFamily="34" charset="0"/>
            </a:endParaRPr>
          </a:p>
          <a:p>
            <a:pPr marL="342900" indent="-342900">
              <a:lnSpc>
                <a:spcPct val="100000"/>
              </a:lnSpc>
              <a:buClr>
                <a:srgbClr val="FFFFFF"/>
              </a:buClr>
            </a:pPr>
            <a:r>
              <a:rPr lang="en-US" dirty="0">
                <a:solidFill>
                  <a:srgbClr val="FFFFFF"/>
                </a:solidFill>
                <a:latin typeface="Source Sans Pro" panose="020B0503030403020204" pitchFamily="34" charset="0"/>
                <a:ea typeface="Source Sans Pro" panose="020B0503030403020204" pitchFamily="34" charset="0"/>
              </a:rPr>
              <a:t>MIXED</a:t>
            </a:r>
            <a:endParaRPr lang="en-US"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pPr>
            <a:r>
              <a:rPr lang="en-US" dirty="0">
                <a:solidFill>
                  <a:srgbClr val="FFFFFF"/>
                </a:solidFill>
                <a:latin typeface="Source Sans Pro" panose="020B0503030403020204" pitchFamily="34" charset="0"/>
                <a:ea typeface="Source Sans Pro" panose="020B0503030403020204" pitchFamily="34" charset="0"/>
              </a:rPr>
              <a:t>(Acute-on-chronic)</a:t>
            </a:r>
            <a:endParaRPr lang="en-US" dirty="0">
              <a:latin typeface="Source Sans Pro" panose="020B0503030403020204" pitchFamily="34" charset="0"/>
              <a:ea typeface="Source Sans Pro" panose="020B0503030403020204" pitchFamily="34" charset="0"/>
            </a:endParaRPr>
          </a:p>
        </p:txBody>
      </p:sp>
      <p:pic>
        <p:nvPicPr>
          <p:cNvPr id="13" name="Picture 4" descr="University of Washington Radiology (Diagnostic) on Doximity Residency  Navigator">
            <a:extLst>
              <a:ext uri="{FF2B5EF4-FFF2-40B4-BE49-F238E27FC236}">
                <a16:creationId xmlns:a16="http://schemas.microsoft.com/office/drawing/2014/main" id="{7D4EFCDB-F8FF-1A48-89FA-F88EED63B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BD30847-9AE4-7246-9CB3-A84FBE8F76B8}"/>
              </a:ext>
            </a:extLst>
          </p:cNvPr>
          <p:cNvGrpSpPr/>
          <p:nvPr/>
        </p:nvGrpSpPr>
        <p:grpSpPr>
          <a:xfrm>
            <a:off x="4870901" y="5238841"/>
            <a:ext cx="1484041" cy="906172"/>
            <a:chOff x="4870901" y="5238841"/>
            <a:chExt cx="1484041" cy="906172"/>
          </a:xfrm>
        </p:grpSpPr>
        <p:cxnSp>
          <p:nvCxnSpPr>
            <p:cNvPr id="6" name="Straight Arrow Connector 5">
              <a:extLst>
                <a:ext uri="{FF2B5EF4-FFF2-40B4-BE49-F238E27FC236}">
                  <a16:creationId xmlns:a16="http://schemas.microsoft.com/office/drawing/2014/main" id="{16972982-72D9-3241-84A5-E69EE1F7F01C}"/>
                </a:ext>
              </a:extLst>
            </p:cNvPr>
            <p:cNvCxnSpPr>
              <a:cxnSpLocks/>
            </p:cNvCxnSpPr>
            <p:nvPr/>
          </p:nvCxnSpPr>
          <p:spPr>
            <a:xfrm flipH="1" flipV="1">
              <a:off x="4870901" y="5238841"/>
              <a:ext cx="587364" cy="444507"/>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6C7B19E-E7B1-7044-B7AE-24953FE2B0A7}"/>
                </a:ext>
              </a:extLst>
            </p:cNvPr>
            <p:cNvSpPr txBox="1"/>
            <p:nvPr/>
          </p:nvSpPr>
          <p:spPr>
            <a:xfrm>
              <a:off x="5439307" y="5683348"/>
              <a:ext cx="915635" cy="461665"/>
            </a:xfrm>
            <a:prstGeom prst="rect">
              <a:avLst/>
            </a:prstGeom>
            <a:noFill/>
          </p:spPr>
          <p:txBody>
            <a:bodyPr wrap="none" rtlCol="0">
              <a:spAutoFit/>
            </a:bodyPr>
            <a:lstStyle/>
            <a:p>
              <a:r>
                <a:rPr lang="en-US" sz="2400" dirty="0"/>
                <a:t>Acute</a:t>
              </a:r>
            </a:p>
          </p:txBody>
        </p:sp>
      </p:grpSp>
      <p:grpSp>
        <p:nvGrpSpPr>
          <p:cNvPr id="14" name="Group 13">
            <a:extLst>
              <a:ext uri="{FF2B5EF4-FFF2-40B4-BE49-F238E27FC236}">
                <a16:creationId xmlns:a16="http://schemas.microsoft.com/office/drawing/2014/main" id="{669A2945-BB96-4744-8169-6D0762322968}"/>
              </a:ext>
            </a:extLst>
          </p:cNvPr>
          <p:cNvGrpSpPr/>
          <p:nvPr/>
        </p:nvGrpSpPr>
        <p:grpSpPr>
          <a:xfrm>
            <a:off x="4870901" y="3905282"/>
            <a:ext cx="2019488" cy="521814"/>
            <a:chOff x="4870901" y="3905282"/>
            <a:chExt cx="2019488" cy="521814"/>
          </a:xfrm>
        </p:grpSpPr>
        <p:cxnSp>
          <p:nvCxnSpPr>
            <p:cNvPr id="8" name="Straight Arrow Connector 7">
              <a:extLst>
                <a:ext uri="{FF2B5EF4-FFF2-40B4-BE49-F238E27FC236}">
                  <a16:creationId xmlns:a16="http://schemas.microsoft.com/office/drawing/2014/main" id="{BD683B12-B1CD-9949-84F9-F217933709B5}"/>
                </a:ext>
              </a:extLst>
            </p:cNvPr>
            <p:cNvCxnSpPr>
              <a:cxnSpLocks/>
            </p:cNvCxnSpPr>
            <p:nvPr/>
          </p:nvCxnSpPr>
          <p:spPr>
            <a:xfrm flipH="1">
              <a:off x="4870901" y="4178105"/>
              <a:ext cx="832945" cy="248991"/>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EA776A1-5D1E-0249-875D-F8916D46FB11}"/>
                </a:ext>
              </a:extLst>
            </p:cNvPr>
            <p:cNvSpPr txBox="1"/>
            <p:nvPr/>
          </p:nvSpPr>
          <p:spPr>
            <a:xfrm>
              <a:off x="5703846" y="3905282"/>
              <a:ext cx="1186543" cy="461665"/>
            </a:xfrm>
            <a:prstGeom prst="rect">
              <a:avLst/>
            </a:prstGeom>
            <a:noFill/>
          </p:spPr>
          <p:txBody>
            <a:bodyPr wrap="none" rtlCol="0">
              <a:spAutoFit/>
            </a:bodyPr>
            <a:lstStyle/>
            <a:p>
              <a:r>
                <a:rPr lang="en-US" sz="2400" dirty="0"/>
                <a:t>Chronic</a:t>
              </a:r>
              <a:endParaRPr lang="en-US" dirty="0"/>
            </a:p>
          </p:txBody>
        </p:sp>
      </p:grpSp>
    </p:spTree>
    <p:extLst>
      <p:ext uri="{BB962C8B-B14F-4D97-AF65-F5344CB8AC3E}">
        <p14:creationId xmlns:p14="http://schemas.microsoft.com/office/powerpoint/2010/main" val="2298598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A5A029-3F4C-894D-82B4-368DC30A7C3D}"/>
              </a:ext>
            </a:extLst>
          </p:cNvPr>
          <p:cNvSpPr>
            <a:spLocks noGrp="1"/>
          </p:cNvSpPr>
          <p:nvPr>
            <p:ph type="title"/>
          </p:nvPr>
        </p:nvSpPr>
        <p:spPr>
          <a:xfrm>
            <a:off x="914400" y="609600"/>
            <a:ext cx="10363200" cy="1143000"/>
          </a:xfrm>
        </p:spPr>
        <p:txBody>
          <a:bodyPr/>
          <a:lstStyle/>
          <a:p>
            <a:r>
              <a:rPr lang="en-US" dirty="0"/>
              <a:t>Acute on chronic subdural hematoma</a:t>
            </a:r>
          </a:p>
        </p:txBody>
      </p:sp>
      <p:pic>
        <p:nvPicPr>
          <p:cNvPr id="5" name="Picture 2">
            <a:extLst>
              <a:ext uri="{FF2B5EF4-FFF2-40B4-BE49-F238E27FC236}">
                <a16:creationId xmlns:a16="http://schemas.microsoft.com/office/drawing/2014/main" id="{13925D7D-6AD3-D64E-8D32-D795B3432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67" y="1752600"/>
            <a:ext cx="4119587" cy="490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2EC68A47-18C0-3748-A192-7C7E2882B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293" y="1752600"/>
            <a:ext cx="4051995" cy="467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University of Washington Radiology (Diagnostic) on Doximity Residency  Navigator">
            <a:extLst>
              <a:ext uri="{FF2B5EF4-FFF2-40B4-BE49-F238E27FC236}">
                <a16:creationId xmlns:a16="http://schemas.microsoft.com/office/drawing/2014/main" id="{9F60AFC6-C2FF-3F42-86AD-3134B8CFA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066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E7B4820-4D36-814B-A05A-24BAA2BB0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0B0EAAF-9405-C741-891A-4497F4276FAE}"/>
              </a:ext>
            </a:extLst>
          </p:cNvPr>
          <p:cNvSpPr/>
          <p:nvPr/>
        </p:nvSpPr>
        <p:spPr>
          <a:xfrm>
            <a:off x="6681536" y="6596390"/>
            <a:ext cx="6096000" cy="261610"/>
          </a:xfrm>
          <a:prstGeom prst="rect">
            <a:avLst/>
          </a:prstGeom>
        </p:spPr>
        <p:txBody>
          <a:bodyPr>
            <a:spAutoFit/>
          </a:bodyPr>
          <a:lstStyle/>
          <a:p>
            <a:r>
              <a:rPr lang="en-US" sz="1050" dirty="0"/>
              <a:t>https://</a:t>
            </a:r>
            <a:r>
              <a:rPr lang="en-US" sz="1050" dirty="0" err="1"/>
              <a:t>radiopaedia.org</a:t>
            </a:r>
            <a:r>
              <a:rPr lang="en-US" sz="1050" dirty="0"/>
              <a:t>/cases/</a:t>
            </a:r>
            <a:r>
              <a:rPr lang="en-US" sz="1050" dirty="0" err="1"/>
              <a:t>extradural-vs-subdural-haematoma-lemon-vs-banana?lang</a:t>
            </a:r>
            <a:r>
              <a:rPr lang="en-US" sz="1050" dirty="0"/>
              <a:t>=us</a:t>
            </a:r>
          </a:p>
        </p:txBody>
      </p:sp>
    </p:spTree>
    <p:extLst>
      <p:ext uri="{BB962C8B-B14F-4D97-AF65-F5344CB8AC3E}">
        <p14:creationId xmlns:p14="http://schemas.microsoft.com/office/powerpoint/2010/main" val="115868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981200" y="399824"/>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4400"/>
            </a:pPr>
            <a:r>
              <a:rPr lang="en-US" dirty="0">
                <a:solidFill>
                  <a:schemeClr val="lt1"/>
                </a:solidFill>
                <a:latin typeface="Source Sans Pro" panose="020B0503030403020204" pitchFamily="34" charset="0"/>
                <a:ea typeface="Source Sans Pro" panose="020B0503030403020204" pitchFamily="34" charset="0"/>
                <a:cs typeface="Calibri"/>
                <a:sym typeface="Calibri"/>
              </a:rPr>
              <a:t>Which study? </a:t>
            </a:r>
            <a:br>
              <a:rPr lang="en-US" dirty="0">
                <a:solidFill>
                  <a:schemeClr val="lt1"/>
                </a:solidFill>
                <a:latin typeface="Source Sans Pro" panose="020B0503030403020204" pitchFamily="34" charset="0"/>
                <a:ea typeface="Source Sans Pro" panose="020B0503030403020204" pitchFamily="34" charset="0"/>
                <a:cs typeface="Calibri"/>
                <a:sym typeface="Calibri"/>
              </a:rPr>
            </a:br>
            <a:r>
              <a:rPr lang="en-US" dirty="0">
                <a:solidFill>
                  <a:srgbClr val="FFFF00"/>
                </a:solidFill>
                <a:latin typeface="Source Sans Pro" panose="020B0503030403020204" pitchFamily="34" charset="0"/>
                <a:ea typeface="Source Sans Pro" panose="020B0503030403020204" pitchFamily="34" charset="0"/>
                <a:cs typeface="Calibri"/>
                <a:sym typeface="Calibri"/>
              </a:rPr>
              <a:t>Acute </a:t>
            </a:r>
            <a:r>
              <a:rPr lang="en-US" dirty="0">
                <a:solidFill>
                  <a:srgbClr val="FFFF00"/>
                </a:solidFill>
                <a:latin typeface="Source Sans Pro" panose="020B0503030403020204" pitchFamily="34" charset="0"/>
                <a:ea typeface="Source Sans Pro" panose="020B0503030403020204" pitchFamily="34" charset="0"/>
                <a:sym typeface="Calibri"/>
              </a:rPr>
              <a:t>change</a:t>
            </a:r>
            <a:endParaRPr dirty="0">
              <a:solidFill>
                <a:srgbClr val="FFFF00"/>
              </a:solidFill>
              <a:latin typeface="Source Sans Pro" panose="020B0503030403020204" pitchFamily="34" charset="0"/>
              <a:ea typeface="Source Sans Pro" panose="020B0503030403020204" pitchFamily="34" charset="0"/>
            </a:endParaRPr>
          </a:p>
        </p:txBody>
      </p:sp>
      <p:sp>
        <p:nvSpPr>
          <p:cNvPr id="186" name="Shape 186"/>
          <p:cNvSpPr txBox="1">
            <a:spLocks noGrp="1"/>
          </p:cNvSpPr>
          <p:nvPr>
            <p:ph idx="1"/>
          </p:nvPr>
        </p:nvSpPr>
        <p:spPr>
          <a:xfrm>
            <a:off x="1981200" y="2194337"/>
            <a:ext cx="8229600" cy="3740465"/>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rgbClr val="FFFFFF"/>
              </a:buClr>
              <a:buSzPts val="3200"/>
              <a:buFont typeface="Arial"/>
              <a:buChar char="•"/>
            </a:pPr>
            <a:r>
              <a:rPr lang="en-US" sz="3200" dirty="0">
                <a:solidFill>
                  <a:srgbClr val="FFFFFF"/>
                </a:solidFill>
                <a:latin typeface="Source Sans Pro" panose="020B0503030403020204" pitchFamily="34" charset="0"/>
                <a:ea typeface="Source Sans Pro" panose="020B0503030403020204" pitchFamily="34" charset="0"/>
                <a:cs typeface="Calibri"/>
                <a:sym typeface="Calibri"/>
              </a:rPr>
              <a:t>Acute mental status change: </a:t>
            </a:r>
          </a:p>
          <a:p>
            <a:pPr marL="800100" lvl="1" indent="-342900">
              <a:lnSpc>
                <a:spcPct val="100000"/>
              </a:lnSpc>
              <a:spcBef>
                <a:spcPts val="0"/>
              </a:spcBef>
              <a:buClr>
                <a:srgbClr val="FFFFFF"/>
              </a:buClr>
              <a:buSzPts val="3200"/>
              <a:buFont typeface="Arial"/>
              <a:buChar char="•"/>
            </a:pPr>
            <a:r>
              <a:rPr lang="en-US" dirty="0">
                <a:solidFill>
                  <a:srgbClr val="FFFFFF"/>
                </a:solidFill>
                <a:latin typeface="Source Sans Pro" panose="020B0503030403020204" pitchFamily="34" charset="0"/>
                <a:ea typeface="Source Sans Pro" panose="020B0503030403020204" pitchFamily="34" charset="0"/>
              </a:rPr>
              <a:t>FIRST STUDY IS [almost] </a:t>
            </a:r>
            <a:r>
              <a:rPr lang="en-US" b="0" i="0" u="none" dirty="0">
                <a:solidFill>
                  <a:srgbClr val="FFFFFF"/>
                </a:solidFill>
                <a:latin typeface="Source Sans Pro" panose="020B0503030403020204" pitchFamily="34" charset="0"/>
                <a:ea typeface="Source Sans Pro" panose="020B0503030403020204" pitchFamily="34" charset="0"/>
                <a:cs typeface="Calibri"/>
                <a:sym typeface="Calibri"/>
              </a:rPr>
              <a:t>ALWAYS </a:t>
            </a:r>
            <a:r>
              <a:rPr lang="en-US" b="0" i="0" u="none" dirty="0" err="1">
                <a:solidFill>
                  <a:srgbClr val="FFFF00"/>
                </a:solidFill>
                <a:latin typeface="Source Sans Pro" panose="020B0503030403020204" pitchFamily="34" charset="0"/>
                <a:ea typeface="Source Sans Pro" panose="020B0503030403020204" pitchFamily="34" charset="0"/>
                <a:cs typeface="Calibri"/>
                <a:sym typeface="Calibri"/>
              </a:rPr>
              <a:t>noncon</a:t>
            </a:r>
            <a:r>
              <a:rPr lang="en-US" b="0" i="0" u="none" dirty="0">
                <a:solidFill>
                  <a:srgbClr val="FFFF00"/>
                </a:solidFill>
                <a:latin typeface="Source Sans Pro" panose="020B0503030403020204" pitchFamily="34" charset="0"/>
                <a:ea typeface="Source Sans Pro" panose="020B0503030403020204" pitchFamily="34" charset="0"/>
                <a:sym typeface="Calibri"/>
              </a:rPr>
              <a:t>-head CT</a:t>
            </a:r>
            <a:endParaRPr dirty="0">
              <a:solidFill>
                <a:srgbClr val="FFFF00"/>
              </a:solidFill>
              <a:latin typeface="Source Sans Pro" panose="020B0503030403020204" pitchFamily="34" charset="0"/>
              <a:ea typeface="Source Sans Pro" panose="020B0503030403020204" pitchFamily="34" charset="0"/>
            </a:endParaRPr>
          </a:p>
          <a:p>
            <a:pPr marL="342900" indent="-139700">
              <a:lnSpc>
                <a:spcPct val="100000"/>
              </a:lnSpc>
              <a:spcBef>
                <a:spcPts val="640"/>
              </a:spcBef>
              <a:buClr>
                <a:schemeClr val="lt1"/>
              </a:buClr>
              <a:buSzPts val="3200"/>
              <a:buNone/>
            </a:pPr>
            <a:endParaRPr sz="3200" dirty="0">
              <a:solidFill>
                <a:schemeClr val="lt1"/>
              </a:solidFill>
              <a:latin typeface="Source Sans Pro" panose="020B0503030403020204" pitchFamily="34" charset="0"/>
              <a:ea typeface="Source Sans Pro" panose="020B0503030403020204" pitchFamily="34" charset="0"/>
              <a:cs typeface="Calibri"/>
              <a:sym typeface="Calibri"/>
            </a:endParaRPr>
          </a:p>
          <a:p>
            <a:pPr marL="342900" indent="-342900">
              <a:lnSpc>
                <a:spcPct val="100000"/>
              </a:lnSpc>
              <a:spcBef>
                <a:spcPts val="640"/>
              </a:spcBef>
              <a:buClr>
                <a:srgbClr val="FFFFFF"/>
              </a:buClr>
              <a:buSzPts val="3200"/>
              <a:buFont typeface="Arial"/>
              <a:buChar char="•"/>
            </a:pPr>
            <a:r>
              <a:rPr lang="en-US" sz="3200" dirty="0">
                <a:solidFill>
                  <a:srgbClr val="FFFFFF"/>
                </a:solidFill>
                <a:latin typeface="Source Sans Pro" panose="020B0503030403020204" pitchFamily="34" charset="0"/>
                <a:ea typeface="Source Sans Pro" panose="020B0503030403020204" pitchFamily="34" charset="0"/>
                <a:cs typeface="Calibri"/>
                <a:sym typeface="Calibri"/>
              </a:rPr>
              <a:t>Brain MR:</a:t>
            </a:r>
            <a:endParaRPr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buSzPts val="2800"/>
              <a:buFont typeface="Arial"/>
              <a:buChar char="–"/>
            </a:pP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Stroke protocol (</a:t>
            </a:r>
            <a:r>
              <a:rPr lang="en-US" sz="2800" dirty="0" err="1">
                <a:solidFill>
                  <a:srgbClr val="FFFFFF"/>
                </a:solidFill>
                <a:latin typeface="Source Sans Pro" panose="020B0503030403020204" pitchFamily="34" charset="0"/>
                <a:ea typeface="Source Sans Pro" panose="020B0503030403020204" pitchFamily="34" charset="0"/>
                <a:cs typeface="Calibri"/>
                <a:sym typeface="Calibri"/>
              </a:rPr>
              <a:t>noncontrast</a:t>
            </a: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a:t>
            </a:r>
            <a:endParaRPr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buSzPts val="2800"/>
              <a:buFont typeface="Arial"/>
              <a:buChar char="–"/>
            </a:pP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ICH protocol (with contrast)</a:t>
            </a:r>
            <a:endParaRPr dirty="0">
              <a:latin typeface="Source Sans Pro" panose="020B0503030403020204" pitchFamily="34" charset="0"/>
              <a:ea typeface="Source Sans Pro" panose="020B0503030403020204" pitchFamily="34" charset="0"/>
            </a:endParaRPr>
          </a:p>
          <a:p>
            <a:pPr marL="742950" lvl="1" indent="-285750">
              <a:lnSpc>
                <a:spcPct val="100000"/>
              </a:lnSpc>
              <a:spcBef>
                <a:spcPts val="560"/>
              </a:spcBef>
              <a:buClr>
                <a:srgbClr val="FFFFFF"/>
              </a:buClr>
              <a:buSzPts val="2800"/>
              <a:buFont typeface="Arial"/>
              <a:buChar char="–"/>
            </a:pPr>
            <a:r>
              <a:rPr lang="en-US" sz="2800" dirty="0">
                <a:solidFill>
                  <a:srgbClr val="FFFFFF"/>
                </a:solidFill>
                <a:latin typeface="Source Sans Pro" panose="020B0503030403020204" pitchFamily="34" charset="0"/>
                <a:ea typeface="Source Sans Pro" panose="020B0503030403020204" pitchFamily="34" charset="0"/>
                <a:cs typeface="Calibri"/>
                <a:sym typeface="Calibri"/>
              </a:rPr>
              <a:t>Tumor protocol (with contrast)</a:t>
            </a:r>
            <a:endParaRPr dirty="0">
              <a:latin typeface="Source Sans Pro" panose="020B0503030403020204" pitchFamily="34" charset="0"/>
              <a:ea typeface="Source Sans Pro" panose="020B0503030403020204" pitchFamily="34" charset="0"/>
            </a:endParaRPr>
          </a:p>
          <a:p>
            <a:pPr marL="342900" indent="-165100">
              <a:spcBef>
                <a:spcPts val="560"/>
              </a:spcBef>
              <a:spcAft>
                <a:spcPts val="1600"/>
              </a:spcAft>
              <a:buClr>
                <a:schemeClr val="lt1"/>
              </a:buClr>
              <a:buSzPts val="2800"/>
              <a:buNone/>
            </a:pPr>
            <a:endParaRPr dirty="0">
              <a:solidFill>
                <a:srgbClr val="FFFFFF"/>
              </a:solidFill>
              <a:latin typeface="Source Sans Pro" panose="020B0503030403020204" pitchFamily="34" charset="0"/>
              <a:ea typeface="Source Sans Pro" panose="020B0503030403020204" pitchFamily="34" charset="0"/>
              <a:cs typeface="Calibri"/>
              <a:sym typeface="Calibri"/>
            </a:endParaRPr>
          </a:p>
        </p:txBody>
      </p:sp>
      <p:pic>
        <p:nvPicPr>
          <p:cNvPr id="5" name="Picture 4" descr="University of Washington Radiology (Diagnostic) on Doximity Residency  Navigator">
            <a:extLst>
              <a:ext uri="{FF2B5EF4-FFF2-40B4-BE49-F238E27FC236}">
                <a16:creationId xmlns:a16="http://schemas.microsoft.com/office/drawing/2014/main" id="{7990A577-D69F-1B47-9F56-8A4F98698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334" descr="ser005img00028">
            <a:extLst>
              <a:ext uri="{FF2B5EF4-FFF2-40B4-BE49-F238E27FC236}">
                <a16:creationId xmlns:a16="http://schemas.microsoft.com/office/drawing/2014/main" id="{610C99E3-93DA-2045-94D1-AF11EDE9F19B}"/>
              </a:ext>
            </a:extLst>
          </p:cNvPr>
          <p:cNvPicPr preferRelativeResize="0">
            <a:picLocks/>
          </p:cNvPicPr>
          <p:nvPr/>
        </p:nvPicPr>
        <p:blipFill rotWithShape="1">
          <a:blip r:embed="rId3">
            <a:alphaModFix/>
          </a:blip>
          <a:srcRect/>
          <a:stretch/>
        </p:blipFill>
        <p:spPr>
          <a:xfrm>
            <a:off x="868595" y="178837"/>
            <a:ext cx="6679163" cy="6679163"/>
          </a:xfrm>
          <a:prstGeom prst="rect">
            <a:avLst/>
          </a:prstGeom>
          <a:noFill/>
          <a:ln>
            <a:noFill/>
          </a:ln>
        </p:spPr>
      </p:pic>
      <p:pic>
        <p:nvPicPr>
          <p:cNvPr id="5" name="Picture 4" descr="University of Washington Radiology (Diagnostic) on Doximity Residency  Navigator">
            <a:extLst>
              <a:ext uri="{FF2B5EF4-FFF2-40B4-BE49-F238E27FC236}">
                <a16:creationId xmlns:a16="http://schemas.microsoft.com/office/drawing/2014/main" id="{51A407F2-A095-6E46-92FF-7F9F86B71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C71A3E-F6D0-AB4B-A5B7-BD27CFA275CF}"/>
              </a:ext>
            </a:extLst>
          </p:cNvPr>
          <p:cNvSpPr txBox="1"/>
          <p:nvPr/>
        </p:nvSpPr>
        <p:spPr>
          <a:xfrm>
            <a:off x="6758322" y="890649"/>
            <a:ext cx="543367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C000"/>
                </a:solidFill>
              </a:rPr>
              <a:t>WHOML</a:t>
            </a:r>
            <a:r>
              <a:rPr lang="en-US" sz="2400" dirty="0"/>
              <a:t> = worst headache of my life</a:t>
            </a:r>
          </a:p>
          <a:p>
            <a:pPr marL="342900" indent="-342900">
              <a:buFont typeface="Arial" panose="020B0604020202020204" pitchFamily="34" charset="0"/>
              <a:buChar char="•"/>
            </a:pPr>
            <a:r>
              <a:rPr lang="en-US" sz="2400" dirty="0">
                <a:solidFill>
                  <a:srgbClr val="FF0000"/>
                </a:solidFill>
              </a:rPr>
              <a:t>Bloody</a:t>
            </a:r>
            <a:r>
              <a:rPr lang="en-US" sz="2400" dirty="0"/>
              <a:t> or </a:t>
            </a:r>
            <a:r>
              <a:rPr lang="en-US" sz="2400" dirty="0">
                <a:solidFill>
                  <a:srgbClr val="FFFF00"/>
                </a:solidFill>
              </a:rPr>
              <a:t>yellow</a:t>
            </a:r>
            <a:r>
              <a:rPr lang="en-US" sz="2400" dirty="0"/>
              <a:t> (</a:t>
            </a:r>
            <a:r>
              <a:rPr lang="en-US" sz="2400" dirty="0" err="1"/>
              <a:t>xanthochromic</a:t>
            </a:r>
            <a:r>
              <a:rPr lang="en-US" sz="2400" dirty="0"/>
              <a:t>) lumbar puncture</a:t>
            </a:r>
          </a:p>
          <a:p>
            <a:pPr marL="342900" indent="-342900">
              <a:buFont typeface="Arial" panose="020B0604020202020204" pitchFamily="34" charset="0"/>
              <a:buChar char="•"/>
            </a:pPr>
            <a:r>
              <a:rPr lang="en-US" sz="2400" dirty="0"/>
              <a:t>Increased risk of developing </a:t>
            </a:r>
            <a:r>
              <a:rPr lang="en-US" sz="2400" dirty="0">
                <a:solidFill>
                  <a:srgbClr val="FFC000"/>
                </a:solidFill>
              </a:rPr>
              <a:t>communicating and/or obstructive hydrocephalus</a:t>
            </a:r>
          </a:p>
        </p:txBody>
      </p:sp>
      <p:pic>
        <p:nvPicPr>
          <p:cNvPr id="5122" name="Picture 2" descr="Xanthochromia, xanthochromic csf, causes, differential diagnosis &amp; treatment">
            <a:extLst>
              <a:ext uri="{FF2B5EF4-FFF2-40B4-BE49-F238E27FC236}">
                <a16:creationId xmlns:a16="http://schemas.microsoft.com/office/drawing/2014/main" id="{440C613B-0A58-6C42-8F1F-3DA77D7676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496" y="3429000"/>
            <a:ext cx="3506909" cy="30184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B91F99-18C5-0246-8207-8B70220A2EA0}"/>
              </a:ext>
            </a:extLst>
          </p:cNvPr>
          <p:cNvSpPr/>
          <p:nvPr/>
        </p:nvSpPr>
        <p:spPr>
          <a:xfrm>
            <a:off x="7740881" y="6447499"/>
            <a:ext cx="2698175" cy="276999"/>
          </a:xfrm>
          <a:prstGeom prst="rect">
            <a:avLst/>
          </a:prstGeom>
        </p:spPr>
        <p:txBody>
          <a:bodyPr wrap="none">
            <a:spAutoFit/>
          </a:bodyPr>
          <a:lstStyle/>
          <a:p>
            <a:r>
              <a:rPr lang="en-US" sz="1200" dirty="0"/>
              <a:t>https://</a:t>
            </a:r>
            <a:r>
              <a:rPr lang="en-US" sz="1200" dirty="0" err="1"/>
              <a:t>healthjade.net</a:t>
            </a:r>
            <a:r>
              <a:rPr lang="en-US" sz="1200" dirty="0"/>
              <a:t>/xanthochromia/</a:t>
            </a:r>
          </a:p>
        </p:txBody>
      </p:sp>
      <p:sp>
        <p:nvSpPr>
          <p:cNvPr id="7" name="TextBox 6">
            <a:extLst>
              <a:ext uri="{FF2B5EF4-FFF2-40B4-BE49-F238E27FC236}">
                <a16:creationId xmlns:a16="http://schemas.microsoft.com/office/drawing/2014/main" id="{0A18F3C7-42E4-F84E-BAD7-F5D1916B7BEE}"/>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332892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40">
            <a:extLst>
              <a:ext uri="{FF2B5EF4-FFF2-40B4-BE49-F238E27FC236}">
                <a16:creationId xmlns:a16="http://schemas.microsoft.com/office/drawing/2014/main" id="{0B7F49AF-772E-F245-8E6C-11F127BA607D}"/>
              </a:ext>
            </a:extLst>
          </p:cNvPr>
          <p:cNvSpPr txBox="1">
            <a:spLocks noGrp="1"/>
          </p:cNvSpPr>
          <p:nvPr>
            <p:ph type="title"/>
          </p:nvPr>
        </p:nvSpPr>
        <p:spPr>
          <a:xfrm>
            <a:off x="2209800" y="60960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a:latin typeface="Source Sans Pro" panose="020B0503030403020204" pitchFamily="34" charset="0"/>
                <a:ea typeface="Source Sans Pro" panose="020B0503030403020204" pitchFamily="34" charset="0"/>
              </a:rPr>
              <a:t>Subarachnoid Hemorrhage</a:t>
            </a:r>
            <a:endParaRPr>
              <a:latin typeface="Source Sans Pro" panose="020B0503030403020204" pitchFamily="34" charset="0"/>
              <a:ea typeface="Source Sans Pro" panose="020B0503030403020204" pitchFamily="34" charset="0"/>
            </a:endParaRPr>
          </a:p>
        </p:txBody>
      </p:sp>
      <p:pic>
        <p:nvPicPr>
          <p:cNvPr id="8" name="Shape 341" descr="ser005img00028">
            <a:extLst>
              <a:ext uri="{FF2B5EF4-FFF2-40B4-BE49-F238E27FC236}">
                <a16:creationId xmlns:a16="http://schemas.microsoft.com/office/drawing/2014/main" id="{B393E43A-0876-3F43-BF42-9D99A3BF72EB}"/>
              </a:ext>
            </a:extLst>
          </p:cNvPr>
          <p:cNvPicPr preferRelativeResize="0">
            <a:picLocks/>
          </p:cNvPicPr>
          <p:nvPr/>
        </p:nvPicPr>
        <p:blipFill rotWithShape="1">
          <a:blip r:embed="rId2">
            <a:alphaModFix/>
          </a:blip>
          <a:srcRect l="11924" t="2345" r="6923" b="1897"/>
          <a:stretch/>
        </p:blipFill>
        <p:spPr>
          <a:xfrm>
            <a:off x="1623527" y="1444316"/>
            <a:ext cx="4071258" cy="4804084"/>
          </a:xfrm>
          <a:prstGeom prst="rect">
            <a:avLst/>
          </a:prstGeom>
          <a:noFill/>
          <a:ln>
            <a:noFill/>
          </a:ln>
        </p:spPr>
      </p:pic>
      <p:sp>
        <p:nvSpPr>
          <p:cNvPr id="9" name="Shape 342">
            <a:extLst>
              <a:ext uri="{FF2B5EF4-FFF2-40B4-BE49-F238E27FC236}">
                <a16:creationId xmlns:a16="http://schemas.microsoft.com/office/drawing/2014/main" id="{78A6F677-1F4A-284E-9AB2-0F24A0FED549}"/>
              </a:ext>
            </a:extLst>
          </p:cNvPr>
          <p:cNvSpPr txBox="1">
            <a:spLocks/>
          </p:cNvSpPr>
          <p:nvPr/>
        </p:nvSpPr>
        <p:spPr>
          <a:xfrm>
            <a:off x="6172200" y="1981200"/>
            <a:ext cx="3810000" cy="4114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80000"/>
              </a:lnSpc>
              <a:spcBef>
                <a:spcPts val="0"/>
              </a:spcBef>
              <a:buClr>
                <a:srgbClr val="FFFFFF"/>
              </a:buClr>
              <a:buSzPts val="2500"/>
            </a:pPr>
            <a:r>
              <a:rPr lang="en-US" sz="2500" dirty="0">
                <a:solidFill>
                  <a:srgbClr val="FFFFFF"/>
                </a:solidFill>
                <a:latin typeface="Source Sans Pro" panose="020B0503030403020204" pitchFamily="34" charset="0"/>
                <a:ea typeface="Source Sans Pro" panose="020B0503030403020204" pitchFamily="34" charset="0"/>
              </a:rPr>
              <a:t>Subarachnoid </a:t>
            </a:r>
            <a:endParaRPr lang="en-US"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sz="2200" dirty="0">
                <a:solidFill>
                  <a:srgbClr val="FFFFFF"/>
                </a:solidFill>
                <a:latin typeface="Source Sans Pro" panose="020B0503030403020204" pitchFamily="34" charset="0"/>
                <a:ea typeface="Source Sans Pro" panose="020B0503030403020204" pitchFamily="34" charset="0"/>
              </a:rPr>
              <a:t>Sulci</a:t>
            </a:r>
            <a:endParaRPr lang="en-US"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sz="2200" dirty="0">
                <a:solidFill>
                  <a:srgbClr val="FFFFFF"/>
                </a:solidFill>
                <a:latin typeface="Source Sans Pro" panose="020B0503030403020204" pitchFamily="34" charset="0"/>
                <a:ea typeface="Source Sans Pro" panose="020B0503030403020204" pitchFamily="34" charset="0"/>
              </a:rPr>
              <a:t>Cisterns </a:t>
            </a:r>
            <a:endParaRPr lang="en-US"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sz="2200" dirty="0">
                <a:solidFill>
                  <a:srgbClr val="FFFFFF"/>
                </a:solidFill>
                <a:latin typeface="Source Sans Pro" panose="020B0503030403020204" pitchFamily="34" charset="0"/>
                <a:ea typeface="Source Sans Pro" panose="020B0503030403020204" pitchFamily="34" charset="0"/>
              </a:rPr>
              <a:t>Ventricles</a:t>
            </a:r>
            <a:endParaRPr lang="en-US" dirty="0">
              <a:latin typeface="Source Sans Pro" panose="020B0503030403020204" pitchFamily="34" charset="0"/>
              <a:ea typeface="Source Sans Pro" panose="020B0503030403020204" pitchFamily="34" charset="0"/>
            </a:endParaRPr>
          </a:p>
          <a:p>
            <a:pPr marL="342900" indent="-342900">
              <a:lnSpc>
                <a:spcPct val="80000"/>
              </a:lnSpc>
              <a:spcBef>
                <a:spcPts val="500"/>
              </a:spcBef>
              <a:buClr>
                <a:srgbClr val="FFFFFF"/>
              </a:buClr>
              <a:buSzPts val="2500"/>
            </a:pPr>
            <a:r>
              <a:rPr lang="en-US" sz="2500" dirty="0">
                <a:solidFill>
                  <a:srgbClr val="FFFFFF"/>
                </a:solidFill>
                <a:latin typeface="Source Sans Pro" panose="020B0503030403020204" pitchFamily="34" charset="0"/>
                <a:ea typeface="Source Sans Pro" panose="020B0503030403020204" pitchFamily="34" charset="0"/>
              </a:rPr>
              <a:t>Trauma</a:t>
            </a:r>
            <a:endParaRPr lang="en-US"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sz="2200" dirty="0">
                <a:solidFill>
                  <a:srgbClr val="FFFFFF"/>
                </a:solidFill>
                <a:latin typeface="Source Sans Pro" panose="020B0503030403020204" pitchFamily="34" charset="0"/>
                <a:ea typeface="Source Sans Pro" panose="020B0503030403020204" pitchFamily="34" charset="0"/>
              </a:rPr>
              <a:t>lateral convexities</a:t>
            </a:r>
            <a:endParaRPr lang="en-US" dirty="0">
              <a:latin typeface="Source Sans Pro" panose="020B0503030403020204" pitchFamily="34" charset="0"/>
              <a:ea typeface="Source Sans Pro" panose="020B0503030403020204" pitchFamily="34" charset="0"/>
            </a:endParaRPr>
          </a:p>
          <a:p>
            <a:pPr marL="342900" indent="-342900">
              <a:lnSpc>
                <a:spcPct val="80000"/>
              </a:lnSpc>
              <a:spcBef>
                <a:spcPts val="500"/>
              </a:spcBef>
              <a:buClr>
                <a:srgbClr val="FFFFFF"/>
              </a:buClr>
              <a:buSzPts val="2500"/>
            </a:pPr>
            <a:r>
              <a:rPr lang="en-US" sz="2500" dirty="0">
                <a:solidFill>
                  <a:srgbClr val="FFFFFF"/>
                </a:solidFill>
                <a:latin typeface="Source Sans Pro" panose="020B0503030403020204" pitchFamily="34" charset="0"/>
                <a:ea typeface="Source Sans Pro" panose="020B0503030403020204" pitchFamily="34" charset="0"/>
              </a:rPr>
              <a:t>Aneurysm</a:t>
            </a:r>
            <a:endParaRPr lang="en-US"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sz="2200" dirty="0">
                <a:solidFill>
                  <a:srgbClr val="FFFFFF"/>
                </a:solidFill>
                <a:latin typeface="Source Sans Pro" panose="020B0503030403020204" pitchFamily="34" charset="0"/>
                <a:ea typeface="Source Sans Pro" panose="020B0503030403020204" pitchFamily="34" charset="0"/>
              </a:rPr>
              <a:t>basal cisterns</a:t>
            </a:r>
            <a:endParaRPr lang="en-US" dirty="0">
              <a:latin typeface="Source Sans Pro" panose="020B0503030403020204" pitchFamily="34" charset="0"/>
              <a:ea typeface="Source Sans Pro" panose="020B0503030403020204" pitchFamily="34" charset="0"/>
            </a:endParaRPr>
          </a:p>
          <a:p>
            <a:pPr marL="742950" lvl="1" indent="-146050">
              <a:lnSpc>
                <a:spcPct val="80000"/>
              </a:lnSpc>
              <a:spcBef>
                <a:spcPts val="440"/>
              </a:spcBef>
              <a:buSzPts val="2200"/>
              <a:buFont typeface="Arial" panose="020B0604020202020204" pitchFamily="34" charset="0"/>
              <a:buNone/>
            </a:pPr>
            <a:endParaRPr lang="en-US" sz="2200" dirty="0">
              <a:solidFill>
                <a:srgbClr val="FFFFFF"/>
              </a:solidFill>
              <a:latin typeface="Source Sans Pro" panose="020B0503030403020204" pitchFamily="34" charset="0"/>
              <a:ea typeface="Source Sans Pro" panose="020B0503030403020204" pitchFamily="34" charset="0"/>
            </a:endParaRPr>
          </a:p>
          <a:p>
            <a:pPr marL="342900" indent="-342900">
              <a:lnSpc>
                <a:spcPct val="80000"/>
              </a:lnSpc>
              <a:spcBef>
                <a:spcPts val="500"/>
              </a:spcBef>
              <a:buClr>
                <a:srgbClr val="FFFFFF"/>
              </a:buClr>
              <a:buSzPts val="2500"/>
            </a:pPr>
            <a:r>
              <a:rPr lang="en-US" sz="2500" dirty="0">
                <a:solidFill>
                  <a:srgbClr val="FFFFFF"/>
                </a:solidFill>
                <a:latin typeface="Source Sans Pro" panose="020B0503030403020204" pitchFamily="34" charset="0"/>
                <a:ea typeface="Source Sans Pro" panose="020B0503030403020204" pitchFamily="34" charset="0"/>
              </a:rPr>
              <a:t>Interpeduncular Cistern</a:t>
            </a:r>
            <a:endParaRPr lang="en-US" dirty="0">
              <a:latin typeface="Source Sans Pro" panose="020B0503030403020204" pitchFamily="34" charset="0"/>
              <a:ea typeface="Source Sans Pro" panose="020B0503030403020204" pitchFamily="34" charset="0"/>
            </a:endParaRPr>
          </a:p>
          <a:p>
            <a:pPr marL="742950" lvl="1" indent="-285750">
              <a:lnSpc>
                <a:spcPct val="80000"/>
              </a:lnSpc>
              <a:spcBef>
                <a:spcPts val="440"/>
              </a:spcBef>
              <a:buClr>
                <a:srgbClr val="FFFFFF"/>
              </a:buClr>
              <a:buSzPts val="2200"/>
            </a:pPr>
            <a:r>
              <a:rPr lang="en-US" sz="2200" dirty="0">
                <a:solidFill>
                  <a:srgbClr val="FFFFFF"/>
                </a:solidFill>
                <a:latin typeface="Source Sans Pro" panose="020B0503030403020204" pitchFamily="34" charset="0"/>
                <a:ea typeface="Source Sans Pro" panose="020B0503030403020204" pitchFamily="34" charset="0"/>
              </a:rPr>
              <a:t>most sensitive</a:t>
            </a:r>
            <a:endParaRPr lang="en-US" dirty="0">
              <a:latin typeface="Source Sans Pro" panose="020B0503030403020204" pitchFamily="34" charset="0"/>
              <a:ea typeface="Source Sans Pro" panose="020B0503030403020204" pitchFamily="34" charset="0"/>
            </a:endParaRPr>
          </a:p>
        </p:txBody>
      </p:sp>
      <p:pic>
        <p:nvPicPr>
          <p:cNvPr id="10" name="Picture 4" descr="University of Washington Radiology (Diagnostic) on Doximity Residency  Navigator">
            <a:extLst>
              <a:ext uri="{FF2B5EF4-FFF2-40B4-BE49-F238E27FC236}">
                <a16:creationId xmlns:a16="http://schemas.microsoft.com/office/drawing/2014/main" id="{5EE7CDB5-C9DF-184B-AEF4-3D9CB3760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A4508345-777F-F241-A704-66B780B2A062}"/>
              </a:ext>
            </a:extLst>
          </p:cNvPr>
          <p:cNvCxnSpPr/>
          <p:nvPr/>
        </p:nvCxnSpPr>
        <p:spPr>
          <a:xfrm flipV="1">
            <a:off x="2323665" y="4592194"/>
            <a:ext cx="197931" cy="412387"/>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F887B0-CE64-E743-8A4A-E6F7800B581A}"/>
              </a:ext>
            </a:extLst>
          </p:cNvPr>
          <p:cNvSpPr txBox="1">
            <a:spLocks/>
          </p:cNvSpPr>
          <p:nvPr/>
        </p:nvSpPr>
        <p:spPr>
          <a:xfrm>
            <a:off x="6482492" y="936173"/>
            <a:ext cx="3973237" cy="4114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14350">
              <a:buFont typeface="+mj-lt"/>
              <a:buAutoNum type="arabicPeriod"/>
            </a:pPr>
            <a:r>
              <a:rPr lang="en-US">
                <a:latin typeface="Source Sans Pro" panose="020B0503030403020204" pitchFamily="34" charset="0"/>
                <a:ea typeface="Source Sans Pro" panose="020B0503030403020204" pitchFamily="34" charset="0"/>
              </a:rPr>
              <a:t>Interhemispheric fissure</a:t>
            </a:r>
          </a:p>
          <a:p>
            <a:pPr marL="539750" indent="-514350">
              <a:buFont typeface="+mj-lt"/>
              <a:buAutoNum type="arabicPeriod"/>
            </a:pPr>
            <a:r>
              <a:rPr lang="en-US">
                <a:latin typeface="Source Sans Pro" panose="020B0503030403020204" pitchFamily="34" charset="0"/>
                <a:ea typeface="Source Sans Pro" panose="020B0503030403020204" pitchFamily="34" charset="0"/>
              </a:rPr>
              <a:t>Suprasellar Cistern</a:t>
            </a:r>
          </a:p>
          <a:p>
            <a:pPr marL="539750" indent="-514350">
              <a:buFont typeface="+mj-lt"/>
              <a:buAutoNum type="arabicPeriod"/>
            </a:pPr>
            <a:r>
              <a:rPr lang="en-US">
                <a:latin typeface="Source Sans Pro" panose="020B0503030403020204" pitchFamily="34" charset="0"/>
                <a:ea typeface="Source Sans Pro" panose="020B0503030403020204" pitchFamily="34" charset="0"/>
              </a:rPr>
              <a:t>Sylvian Fissure</a:t>
            </a:r>
          </a:p>
          <a:p>
            <a:pPr marL="539750" indent="-514350">
              <a:buFont typeface="+mj-lt"/>
              <a:buAutoNum type="arabicPeriod"/>
            </a:pPr>
            <a:r>
              <a:rPr lang="en-US">
                <a:latin typeface="Source Sans Pro" panose="020B0503030403020204" pitchFamily="34" charset="0"/>
                <a:ea typeface="Source Sans Pro" panose="020B0503030403020204" pitchFamily="34" charset="0"/>
              </a:rPr>
              <a:t>Interpeduncular cistern</a:t>
            </a:r>
          </a:p>
          <a:p>
            <a:pPr marL="539750" indent="-514350">
              <a:buFont typeface="+mj-lt"/>
              <a:buAutoNum type="arabicPeriod"/>
            </a:pPr>
            <a:r>
              <a:rPr lang="en-US">
                <a:latin typeface="Source Sans Pro" panose="020B0503030403020204" pitchFamily="34" charset="0"/>
                <a:ea typeface="Source Sans Pro" panose="020B0503030403020204" pitchFamily="34" charset="0"/>
              </a:rPr>
              <a:t>Ambient cistern</a:t>
            </a:r>
          </a:p>
          <a:p>
            <a:pPr marL="539750" indent="-514350">
              <a:buFont typeface="+mj-lt"/>
              <a:buAutoNum type="arabicPeriod"/>
            </a:pPr>
            <a:r>
              <a:rPr lang="en-US">
                <a:latin typeface="Source Sans Pro" panose="020B0503030403020204" pitchFamily="34" charset="0"/>
                <a:ea typeface="Source Sans Pro" panose="020B0503030403020204" pitchFamily="34" charset="0"/>
              </a:rPr>
              <a:t>Quadrigeminal cistern</a:t>
            </a:r>
            <a:endParaRPr lang="en-US" dirty="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8203A485-4DA3-154F-B5CA-6F9C64469BFA}"/>
              </a:ext>
            </a:extLst>
          </p:cNvPr>
          <p:cNvPicPr>
            <a:picLocks noChangeAspect="1"/>
          </p:cNvPicPr>
          <p:nvPr/>
        </p:nvPicPr>
        <p:blipFill>
          <a:blip r:embed="rId2"/>
          <a:stretch>
            <a:fillRect/>
          </a:stretch>
        </p:blipFill>
        <p:spPr>
          <a:xfrm>
            <a:off x="1015350" y="241000"/>
            <a:ext cx="5080650" cy="6376000"/>
          </a:xfrm>
          <a:prstGeom prst="rect">
            <a:avLst/>
          </a:prstGeom>
        </p:spPr>
      </p:pic>
      <p:pic>
        <p:nvPicPr>
          <p:cNvPr id="6" name="Picture 4" descr="University of Washington Radiology (Diagnostic) on Doximity Residency  Navigator">
            <a:extLst>
              <a:ext uri="{FF2B5EF4-FFF2-40B4-BE49-F238E27FC236}">
                <a16:creationId xmlns:a16="http://schemas.microsoft.com/office/drawing/2014/main" id="{0C235867-0E8F-704A-8E1B-058F3B7CC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281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C955C5-AF10-D642-9766-4E884E3419F5}"/>
              </a:ext>
            </a:extLst>
          </p:cNvPr>
          <p:cNvPicPr>
            <a:picLocks noChangeAspect="1"/>
          </p:cNvPicPr>
          <p:nvPr/>
        </p:nvPicPr>
        <p:blipFill>
          <a:blip r:embed="rId3"/>
          <a:stretch>
            <a:fillRect/>
          </a:stretch>
        </p:blipFill>
        <p:spPr>
          <a:xfrm>
            <a:off x="1534026" y="25400"/>
            <a:ext cx="6934200" cy="6832600"/>
          </a:xfrm>
          <a:prstGeom prst="rect">
            <a:avLst/>
          </a:prstGeom>
        </p:spPr>
      </p:pic>
      <p:sp>
        <p:nvSpPr>
          <p:cNvPr id="4" name="TextBox 3">
            <a:extLst>
              <a:ext uri="{FF2B5EF4-FFF2-40B4-BE49-F238E27FC236}">
                <a16:creationId xmlns:a16="http://schemas.microsoft.com/office/drawing/2014/main" id="{178469E0-8B07-A447-9F55-BB06DEEC7E45}"/>
              </a:ext>
            </a:extLst>
          </p:cNvPr>
          <p:cNvSpPr txBox="1"/>
          <p:nvPr/>
        </p:nvSpPr>
        <p:spPr>
          <a:xfrm>
            <a:off x="8468226" y="6186269"/>
            <a:ext cx="2976483" cy="646331"/>
          </a:xfrm>
          <a:prstGeom prst="rect">
            <a:avLst/>
          </a:prstGeom>
          <a:noFill/>
        </p:spPr>
        <p:txBody>
          <a:bodyPr wrap="square" rtlCol="0">
            <a:spAutoFit/>
          </a:bodyPr>
          <a:lstStyle/>
          <a:p>
            <a:r>
              <a:rPr lang="en-US" dirty="0"/>
              <a:t>Le T et al. USMLE Step 1, 20202.  McGraw Hill. NY. </a:t>
            </a:r>
          </a:p>
        </p:txBody>
      </p:sp>
      <p:sp>
        <p:nvSpPr>
          <p:cNvPr id="5" name="Rectangle 4">
            <a:extLst>
              <a:ext uri="{FF2B5EF4-FFF2-40B4-BE49-F238E27FC236}">
                <a16:creationId xmlns:a16="http://schemas.microsoft.com/office/drawing/2014/main" id="{EA15AF2E-199F-754E-B0CB-6D2A145EF777}"/>
              </a:ext>
            </a:extLst>
          </p:cNvPr>
          <p:cNvSpPr/>
          <p:nvPr/>
        </p:nvSpPr>
        <p:spPr>
          <a:xfrm>
            <a:off x="6545179" y="1010653"/>
            <a:ext cx="1923047" cy="3489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4</a:t>
            </a:r>
          </a:p>
        </p:txBody>
      </p:sp>
      <p:sp>
        <p:nvSpPr>
          <p:cNvPr id="6" name="Rectangle 5">
            <a:extLst>
              <a:ext uri="{FF2B5EF4-FFF2-40B4-BE49-F238E27FC236}">
                <a16:creationId xmlns:a16="http://schemas.microsoft.com/office/drawing/2014/main" id="{2CF305DB-4FF4-F94E-898C-1D75B483A1BF}"/>
              </a:ext>
            </a:extLst>
          </p:cNvPr>
          <p:cNvSpPr/>
          <p:nvPr/>
        </p:nvSpPr>
        <p:spPr>
          <a:xfrm>
            <a:off x="1684420" y="691816"/>
            <a:ext cx="1473868" cy="6677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7" name="Rectangle 6">
            <a:extLst>
              <a:ext uri="{FF2B5EF4-FFF2-40B4-BE49-F238E27FC236}">
                <a16:creationId xmlns:a16="http://schemas.microsoft.com/office/drawing/2014/main" id="{43CE6DA2-3AB9-7F4B-A033-B1B450D8E060}"/>
              </a:ext>
            </a:extLst>
          </p:cNvPr>
          <p:cNvSpPr/>
          <p:nvPr/>
        </p:nvSpPr>
        <p:spPr>
          <a:xfrm>
            <a:off x="1684420" y="1457826"/>
            <a:ext cx="1473868" cy="6677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2</a:t>
            </a:r>
          </a:p>
        </p:txBody>
      </p:sp>
      <p:sp>
        <p:nvSpPr>
          <p:cNvPr id="8" name="Rectangle 7">
            <a:extLst>
              <a:ext uri="{FF2B5EF4-FFF2-40B4-BE49-F238E27FC236}">
                <a16:creationId xmlns:a16="http://schemas.microsoft.com/office/drawing/2014/main" id="{6EC42646-EFFF-8B4B-8836-2D9A641963F3}"/>
              </a:ext>
            </a:extLst>
          </p:cNvPr>
          <p:cNvSpPr/>
          <p:nvPr/>
        </p:nvSpPr>
        <p:spPr>
          <a:xfrm>
            <a:off x="6545179" y="5017169"/>
            <a:ext cx="1407695" cy="4551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5</a:t>
            </a:r>
          </a:p>
        </p:txBody>
      </p:sp>
      <p:sp>
        <p:nvSpPr>
          <p:cNvPr id="9" name="Rectangle 8">
            <a:extLst>
              <a:ext uri="{FF2B5EF4-FFF2-40B4-BE49-F238E27FC236}">
                <a16:creationId xmlns:a16="http://schemas.microsoft.com/office/drawing/2014/main" id="{26A705D3-07C1-1D4B-A67C-72CDB95581A8}"/>
              </a:ext>
            </a:extLst>
          </p:cNvPr>
          <p:cNvSpPr/>
          <p:nvPr/>
        </p:nvSpPr>
        <p:spPr>
          <a:xfrm>
            <a:off x="6545178" y="5552574"/>
            <a:ext cx="1407695" cy="4551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6</a:t>
            </a:r>
          </a:p>
        </p:txBody>
      </p:sp>
      <p:sp>
        <p:nvSpPr>
          <p:cNvPr id="11" name="Rectangle 10">
            <a:extLst>
              <a:ext uri="{FF2B5EF4-FFF2-40B4-BE49-F238E27FC236}">
                <a16:creationId xmlns:a16="http://schemas.microsoft.com/office/drawing/2014/main" id="{0D0F2191-9552-2047-BF87-E315D9E4E40D}"/>
              </a:ext>
            </a:extLst>
          </p:cNvPr>
          <p:cNvSpPr/>
          <p:nvPr/>
        </p:nvSpPr>
        <p:spPr>
          <a:xfrm>
            <a:off x="1684420" y="2969795"/>
            <a:ext cx="1473868" cy="6677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3</a:t>
            </a:r>
          </a:p>
        </p:txBody>
      </p:sp>
      <p:sp>
        <p:nvSpPr>
          <p:cNvPr id="12" name="TextBox 11">
            <a:extLst>
              <a:ext uri="{FF2B5EF4-FFF2-40B4-BE49-F238E27FC236}">
                <a16:creationId xmlns:a16="http://schemas.microsoft.com/office/drawing/2014/main" id="{DF93D5CD-F589-7949-B69B-2D423F5DCD78}"/>
              </a:ext>
            </a:extLst>
          </p:cNvPr>
          <p:cNvSpPr txBox="1"/>
          <p:nvPr/>
        </p:nvSpPr>
        <p:spPr>
          <a:xfrm>
            <a:off x="9023684" y="156411"/>
            <a:ext cx="1758815" cy="461665"/>
          </a:xfrm>
          <a:prstGeom prst="rect">
            <a:avLst/>
          </a:prstGeom>
          <a:noFill/>
        </p:spPr>
        <p:txBody>
          <a:bodyPr wrap="none" rtlCol="0">
            <a:spAutoFit/>
          </a:bodyPr>
          <a:lstStyle/>
          <a:p>
            <a:r>
              <a:rPr lang="en-US" sz="2400" dirty="0"/>
              <a:t>Step Review</a:t>
            </a:r>
          </a:p>
        </p:txBody>
      </p:sp>
    </p:spTree>
    <p:extLst>
      <p:ext uri="{BB962C8B-B14F-4D97-AF65-F5344CB8AC3E}">
        <p14:creationId xmlns:p14="http://schemas.microsoft.com/office/powerpoint/2010/main" val="422593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6F7E0-84F3-46A7-A475-246CEE1A0F35}"/>
              </a:ext>
            </a:extLst>
          </p:cNvPr>
          <p:cNvPicPr>
            <a:picLocks noChangeAspect="1"/>
          </p:cNvPicPr>
          <p:nvPr/>
        </p:nvPicPr>
        <p:blipFill>
          <a:blip r:embed="rId3"/>
          <a:stretch>
            <a:fillRect/>
          </a:stretch>
        </p:blipFill>
        <p:spPr>
          <a:xfrm>
            <a:off x="2386304" y="383680"/>
            <a:ext cx="7419392" cy="6090640"/>
          </a:xfrm>
          <a:prstGeom prst="rect">
            <a:avLst/>
          </a:prstGeom>
        </p:spPr>
      </p:pic>
      <p:pic>
        <p:nvPicPr>
          <p:cNvPr id="3" name="Picture 4" descr="University of Washington Radiology (Diagnostic) on Doximity Residency  Navigator">
            <a:extLst>
              <a:ext uri="{FF2B5EF4-FFF2-40B4-BE49-F238E27FC236}">
                <a16:creationId xmlns:a16="http://schemas.microsoft.com/office/drawing/2014/main" id="{F7908D06-1712-4741-A95A-ED49281BB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26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8DC784A-7619-174B-AE02-3AC8E1564990}"/>
              </a:ext>
            </a:extLst>
          </p:cNvPr>
          <p:cNvSpPr>
            <a:spLocks noGrp="1"/>
          </p:cNvSpPr>
          <p:nvPr>
            <p:ph type="title"/>
          </p:nvPr>
        </p:nvSpPr>
        <p:spPr>
          <a:xfrm>
            <a:off x="914400" y="609600"/>
            <a:ext cx="10363200" cy="1143000"/>
          </a:xfrm>
        </p:spPr>
        <p:txBody>
          <a:bodyPr>
            <a:normAutofit/>
          </a:bodyPr>
          <a:lstStyle/>
          <a:p>
            <a:r>
              <a:rPr lang="en-US" dirty="0"/>
              <a:t>SAH</a:t>
            </a:r>
          </a:p>
        </p:txBody>
      </p:sp>
      <p:pic>
        <p:nvPicPr>
          <p:cNvPr id="8" name="Picture 7">
            <a:extLst>
              <a:ext uri="{FF2B5EF4-FFF2-40B4-BE49-F238E27FC236}">
                <a16:creationId xmlns:a16="http://schemas.microsoft.com/office/drawing/2014/main" id="{D0709637-A816-C647-80F8-71B790CEBA03}"/>
              </a:ext>
            </a:extLst>
          </p:cNvPr>
          <p:cNvPicPr>
            <a:picLocks noChangeAspect="1"/>
          </p:cNvPicPr>
          <p:nvPr/>
        </p:nvPicPr>
        <p:blipFill>
          <a:blip r:embed="rId2"/>
          <a:stretch>
            <a:fillRect/>
          </a:stretch>
        </p:blipFill>
        <p:spPr>
          <a:xfrm>
            <a:off x="1769931" y="1932992"/>
            <a:ext cx="3921747" cy="4315407"/>
          </a:xfrm>
          <a:prstGeom prst="rect">
            <a:avLst/>
          </a:prstGeom>
        </p:spPr>
      </p:pic>
      <p:pic>
        <p:nvPicPr>
          <p:cNvPr id="9" name="Picture 8">
            <a:extLst>
              <a:ext uri="{FF2B5EF4-FFF2-40B4-BE49-F238E27FC236}">
                <a16:creationId xmlns:a16="http://schemas.microsoft.com/office/drawing/2014/main" id="{6FED20AE-7DC2-CD41-A253-7D429D4DA929}"/>
              </a:ext>
            </a:extLst>
          </p:cNvPr>
          <p:cNvPicPr>
            <a:picLocks noChangeAspect="1"/>
          </p:cNvPicPr>
          <p:nvPr/>
        </p:nvPicPr>
        <p:blipFill>
          <a:blip r:embed="rId3"/>
          <a:stretch>
            <a:fillRect/>
          </a:stretch>
        </p:blipFill>
        <p:spPr>
          <a:xfrm>
            <a:off x="6312937" y="1737945"/>
            <a:ext cx="4109131" cy="4828701"/>
          </a:xfrm>
          <a:prstGeom prst="rect">
            <a:avLst/>
          </a:prstGeom>
        </p:spPr>
      </p:pic>
      <p:pic>
        <p:nvPicPr>
          <p:cNvPr id="10" name="Picture 4" descr="University of Washington Radiology (Diagnostic) on Doximity Residency  Navigator">
            <a:extLst>
              <a:ext uri="{FF2B5EF4-FFF2-40B4-BE49-F238E27FC236}">
                <a16:creationId xmlns:a16="http://schemas.microsoft.com/office/drawing/2014/main" id="{69E36063-6888-144E-BE70-5B88DF19F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4725FC83-D0D3-AC44-AF02-96C94B7A05FF}"/>
              </a:ext>
            </a:extLst>
          </p:cNvPr>
          <p:cNvCxnSpPr>
            <a:cxnSpLocks/>
          </p:cNvCxnSpPr>
          <p:nvPr/>
        </p:nvCxnSpPr>
        <p:spPr>
          <a:xfrm flipV="1">
            <a:off x="2761916" y="3739264"/>
            <a:ext cx="488033" cy="245649"/>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76E79AA-2ACD-E344-A25A-483BAFA8888B}"/>
              </a:ext>
            </a:extLst>
          </p:cNvPr>
          <p:cNvCxnSpPr>
            <a:cxnSpLocks/>
          </p:cNvCxnSpPr>
          <p:nvPr/>
        </p:nvCxnSpPr>
        <p:spPr>
          <a:xfrm flipV="1">
            <a:off x="9066464" y="4859752"/>
            <a:ext cx="488033" cy="245649"/>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15221F2-EEFB-A64D-989D-9035926B356F}"/>
              </a:ext>
            </a:extLst>
          </p:cNvPr>
          <p:cNvCxnSpPr>
            <a:cxnSpLocks/>
          </p:cNvCxnSpPr>
          <p:nvPr/>
        </p:nvCxnSpPr>
        <p:spPr>
          <a:xfrm flipV="1">
            <a:off x="7093284" y="2880945"/>
            <a:ext cx="488033" cy="245649"/>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862127D-FE54-F84B-B8D9-36C80A2975A4}"/>
              </a:ext>
            </a:extLst>
          </p:cNvPr>
          <p:cNvCxnSpPr>
            <a:cxnSpLocks/>
          </p:cNvCxnSpPr>
          <p:nvPr/>
        </p:nvCxnSpPr>
        <p:spPr>
          <a:xfrm flipH="1" flipV="1">
            <a:off x="6913468" y="4814886"/>
            <a:ext cx="423832" cy="581030"/>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694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17CDA15-134F-0A49-924C-469BAA57F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3394" b="4031"/>
          <a:stretch/>
        </p:blipFill>
        <p:spPr bwMode="auto">
          <a:xfrm>
            <a:off x="3706529" y="433934"/>
            <a:ext cx="4778941" cy="599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University of Washington Radiology (Diagnostic) on Doximity Residency  Navigator">
            <a:extLst>
              <a:ext uri="{FF2B5EF4-FFF2-40B4-BE49-F238E27FC236}">
                <a16:creationId xmlns:a16="http://schemas.microsoft.com/office/drawing/2014/main" id="{BABF50E3-CC4A-F04E-993D-10551ABE9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6732C6-1799-BB45-879C-34A4768C16FB}"/>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3438984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79DD67-7C2F-9641-B173-A3C3F00130E8}"/>
              </a:ext>
            </a:extLst>
          </p:cNvPr>
          <p:cNvSpPr>
            <a:spLocks noGrp="1"/>
          </p:cNvSpPr>
          <p:nvPr>
            <p:ph type="title"/>
          </p:nvPr>
        </p:nvSpPr>
        <p:spPr>
          <a:xfrm>
            <a:off x="914400" y="609600"/>
            <a:ext cx="10363200" cy="1143000"/>
          </a:xfrm>
        </p:spPr>
        <p:txBody>
          <a:bodyPr/>
          <a:lstStyle/>
          <a:p>
            <a:r>
              <a:rPr lang="en-US" dirty="0">
                <a:latin typeface="Source Sans Pro" panose="020B0503030403020204" pitchFamily="34" charset="0"/>
                <a:ea typeface="Source Sans Pro" panose="020B0503030403020204" pitchFamily="34" charset="0"/>
              </a:rPr>
              <a:t>Intraventricular Hemorrhage</a:t>
            </a:r>
          </a:p>
        </p:txBody>
      </p:sp>
      <p:sp>
        <p:nvSpPr>
          <p:cNvPr id="5" name="Text Placeholder 3">
            <a:extLst>
              <a:ext uri="{FF2B5EF4-FFF2-40B4-BE49-F238E27FC236}">
                <a16:creationId xmlns:a16="http://schemas.microsoft.com/office/drawing/2014/main" id="{39D8E2B7-B42A-B744-BC49-DE17E3EA15CC}"/>
              </a:ext>
            </a:extLst>
          </p:cNvPr>
          <p:cNvSpPr txBox="1">
            <a:spLocks/>
          </p:cNvSpPr>
          <p:nvPr/>
        </p:nvSpPr>
        <p:spPr>
          <a:xfrm>
            <a:off x="5689600" y="1981200"/>
            <a:ext cx="5588000" cy="4114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42900">
              <a:buFontTx/>
              <a:buChar char="-"/>
            </a:pPr>
            <a:r>
              <a:rPr lang="en-US" sz="2800" dirty="0">
                <a:latin typeface="Source Sans Pro" panose="020B0503030403020204" pitchFamily="34" charset="0"/>
                <a:ea typeface="Source Sans Pro" panose="020B0503030403020204" pitchFamily="34" charset="0"/>
              </a:rPr>
              <a:t>May occur due to:</a:t>
            </a:r>
          </a:p>
          <a:p>
            <a:pPr lvl="2" indent="-342900">
              <a:buFontTx/>
              <a:buChar char="-"/>
            </a:pPr>
            <a:r>
              <a:rPr lang="en-US" sz="2400" dirty="0">
                <a:latin typeface="Source Sans Pro" panose="020B0503030403020204" pitchFamily="34" charset="0"/>
                <a:ea typeface="Source Sans Pro" panose="020B0503030403020204" pitchFamily="34" charset="0"/>
              </a:rPr>
              <a:t>Tearing of subependymal veins</a:t>
            </a:r>
          </a:p>
          <a:p>
            <a:pPr lvl="2" indent="-342900">
              <a:buFontTx/>
              <a:buChar char="-"/>
            </a:pPr>
            <a:r>
              <a:rPr lang="en-US" sz="2400" dirty="0">
                <a:latin typeface="Source Sans Pro" panose="020B0503030403020204" pitchFamily="34" charset="0"/>
                <a:ea typeface="Source Sans Pro" panose="020B0503030403020204" pitchFamily="34" charset="0"/>
              </a:rPr>
              <a:t>Direct extension</a:t>
            </a:r>
          </a:p>
          <a:p>
            <a:pPr lvl="1" indent="-342900">
              <a:buFontTx/>
              <a:buChar char="-"/>
            </a:pPr>
            <a:r>
              <a:rPr lang="en-US" sz="2800" dirty="0">
                <a:latin typeface="Source Sans Pro" panose="020B0503030403020204" pitchFamily="34" charset="0"/>
                <a:ea typeface="Source Sans Pro" panose="020B0503030403020204" pitchFamily="34" charset="0"/>
              </a:rPr>
              <a:t>Look for: </a:t>
            </a:r>
          </a:p>
          <a:p>
            <a:pPr lvl="2" indent="-342900">
              <a:buFontTx/>
              <a:buChar char="-"/>
            </a:pPr>
            <a:r>
              <a:rPr lang="en-US" sz="2400" dirty="0">
                <a:latin typeface="Source Sans Pro" panose="020B0503030403020204" pitchFamily="34" charset="0"/>
                <a:ea typeface="Source Sans Pro" panose="020B0503030403020204" pitchFamily="34" charset="0"/>
              </a:rPr>
              <a:t>layering in the occipital horns</a:t>
            </a:r>
          </a:p>
          <a:p>
            <a:endParaRPr lang="en-US" sz="3200" dirty="0">
              <a:latin typeface="Source Sans Pro" panose="020B0503030403020204" pitchFamily="34" charset="0"/>
              <a:ea typeface="Source Sans Pro" panose="020B0503030403020204" pitchFamily="34" charset="0"/>
            </a:endParaRPr>
          </a:p>
        </p:txBody>
      </p:sp>
      <p:pic>
        <p:nvPicPr>
          <p:cNvPr id="6" name="Picture 2">
            <a:extLst>
              <a:ext uri="{FF2B5EF4-FFF2-40B4-BE49-F238E27FC236}">
                <a16:creationId xmlns:a16="http://schemas.microsoft.com/office/drawing/2014/main" id="{372C0D47-20F7-214A-AD29-323B74FA8E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3394" b="4031"/>
          <a:stretch/>
        </p:blipFill>
        <p:spPr bwMode="auto">
          <a:xfrm>
            <a:off x="1467048" y="1547567"/>
            <a:ext cx="3974703" cy="498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University of Washington Radiology (Diagnostic) on Doximity Residency  Navigator">
            <a:extLst>
              <a:ext uri="{FF2B5EF4-FFF2-40B4-BE49-F238E27FC236}">
                <a16:creationId xmlns:a16="http://schemas.microsoft.com/office/drawing/2014/main" id="{BF024EF1-67CF-8346-A7A5-7D2FDCE5B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DE855ABC-DB89-3744-8F03-CE15EE8CFE78}"/>
              </a:ext>
            </a:extLst>
          </p:cNvPr>
          <p:cNvCxnSpPr>
            <a:cxnSpLocks/>
          </p:cNvCxnSpPr>
          <p:nvPr/>
        </p:nvCxnSpPr>
        <p:spPr>
          <a:xfrm flipH="1" flipV="1">
            <a:off x="4332791" y="4973294"/>
            <a:ext cx="588125" cy="674278"/>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28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48" descr="ser002img00012">
            <a:extLst>
              <a:ext uri="{FF2B5EF4-FFF2-40B4-BE49-F238E27FC236}">
                <a16:creationId xmlns:a16="http://schemas.microsoft.com/office/drawing/2014/main" id="{0C8B0FD7-0876-7149-93EC-82F7843B7CFA}"/>
              </a:ext>
            </a:extLst>
          </p:cNvPr>
          <p:cNvPicPr preferRelativeResize="0">
            <a:picLocks/>
          </p:cNvPicPr>
          <p:nvPr/>
        </p:nvPicPr>
        <p:blipFill rotWithShape="1">
          <a:blip r:embed="rId2">
            <a:alphaModFix/>
          </a:blip>
          <a:srcRect/>
          <a:stretch/>
        </p:blipFill>
        <p:spPr>
          <a:xfrm>
            <a:off x="3124200" y="533400"/>
            <a:ext cx="5791200" cy="5791200"/>
          </a:xfrm>
          <a:prstGeom prst="rect">
            <a:avLst/>
          </a:prstGeom>
          <a:noFill/>
          <a:ln>
            <a:noFill/>
          </a:ln>
        </p:spPr>
      </p:pic>
      <p:pic>
        <p:nvPicPr>
          <p:cNvPr id="6" name="Picture 4" descr="University of Washington Radiology (Diagnostic) on Doximity Residency  Navigator">
            <a:extLst>
              <a:ext uri="{FF2B5EF4-FFF2-40B4-BE49-F238E27FC236}">
                <a16:creationId xmlns:a16="http://schemas.microsoft.com/office/drawing/2014/main" id="{6DFED400-154B-8C40-8973-74F0A5B7E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354A0F-E1B6-5E48-94D5-BD18F571D067}"/>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3097129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54">
            <a:extLst>
              <a:ext uri="{FF2B5EF4-FFF2-40B4-BE49-F238E27FC236}">
                <a16:creationId xmlns:a16="http://schemas.microsoft.com/office/drawing/2014/main" id="{5BC7C560-CBE4-054A-8AF5-8E0239F99756}"/>
              </a:ext>
            </a:extLst>
          </p:cNvPr>
          <p:cNvSpPr txBox="1">
            <a:spLocks noGrp="1"/>
          </p:cNvSpPr>
          <p:nvPr>
            <p:ph type="title"/>
          </p:nvPr>
        </p:nvSpPr>
        <p:spPr>
          <a:xfrm>
            <a:off x="2209800" y="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a:latin typeface="Source Sans Pro" panose="020B0503030403020204" pitchFamily="34" charset="0"/>
                <a:ea typeface="Source Sans Pro" panose="020B0503030403020204" pitchFamily="34" charset="0"/>
              </a:rPr>
              <a:t>Cerebral Contusion</a:t>
            </a:r>
            <a:endParaRPr>
              <a:latin typeface="Source Sans Pro" panose="020B0503030403020204" pitchFamily="34" charset="0"/>
              <a:ea typeface="Source Sans Pro" panose="020B0503030403020204" pitchFamily="34" charset="0"/>
            </a:endParaRPr>
          </a:p>
        </p:txBody>
      </p:sp>
      <p:pic>
        <p:nvPicPr>
          <p:cNvPr id="5" name="Shape 355" descr="ser002img00012">
            <a:extLst>
              <a:ext uri="{FF2B5EF4-FFF2-40B4-BE49-F238E27FC236}">
                <a16:creationId xmlns:a16="http://schemas.microsoft.com/office/drawing/2014/main" id="{3CE4DB98-601E-A644-8EFB-696A764D319C}"/>
              </a:ext>
            </a:extLst>
          </p:cNvPr>
          <p:cNvPicPr preferRelativeResize="0">
            <a:picLocks/>
          </p:cNvPicPr>
          <p:nvPr/>
        </p:nvPicPr>
        <p:blipFill rotWithShape="1">
          <a:blip r:embed="rId2">
            <a:alphaModFix/>
          </a:blip>
          <a:srcRect/>
          <a:stretch/>
        </p:blipFill>
        <p:spPr>
          <a:xfrm>
            <a:off x="1828800" y="1371600"/>
            <a:ext cx="5029200" cy="5029200"/>
          </a:xfrm>
          <a:prstGeom prst="rect">
            <a:avLst/>
          </a:prstGeom>
          <a:noFill/>
          <a:ln>
            <a:noFill/>
          </a:ln>
        </p:spPr>
      </p:pic>
      <p:sp>
        <p:nvSpPr>
          <p:cNvPr id="6" name="Shape 356">
            <a:extLst>
              <a:ext uri="{FF2B5EF4-FFF2-40B4-BE49-F238E27FC236}">
                <a16:creationId xmlns:a16="http://schemas.microsoft.com/office/drawing/2014/main" id="{495D553D-4D70-E846-BD02-A895B400E92B}"/>
              </a:ext>
            </a:extLst>
          </p:cNvPr>
          <p:cNvSpPr txBox="1">
            <a:spLocks/>
          </p:cNvSpPr>
          <p:nvPr/>
        </p:nvSpPr>
        <p:spPr>
          <a:xfrm>
            <a:off x="6858000" y="1981200"/>
            <a:ext cx="3810000" cy="4114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FFFFFF"/>
              </a:buClr>
              <a:buSzPts val="2400"/>
            </a:pPr>
            <a:r>
              <a:rPr lang="en-US" sz="2400" dirty="0">
                <a:solidFill>
                  <a:srgbClr val="FFFFFF"/>
                </a:solidFill>
                <a:latin typeface="Source Sans Pro" panose="020B0503030403020204" pitchFamily="34" charset="0"/>
                <a:ea typeface="Source Sans Pro" panose="020B0503030403020204" pitchFamily="34" charset="0"/>
              </a:rPr>
              <a:t>Intraparenchymal</a:t>
            </a:r>
            <a:endParaRPr lang="en-US" dirty="0">
              <a:latin typeface="Source Sans Pro" panose="020B0503030403020204" pitchFamily="34" charset="0"/>
              <a:ea typeface="Source Sans Pro" panose="020B0503030403020204" pitchFamily="34" charset="0"/>
            </a:endParaRPr>
          </a:p>
          <a:p>
            <a:pPr marL="342900" indent="-342900">
              <a:lnSpc>
                <a:spcPct val="100000"/>
              </a:lnSpc>
              <a:spcBef>
                <a:spcPts val="480"/>
              </a:spcBef>
              <a:buClr>
                <a:srgbClr val="FFFFFF"/>
              </a:buClr>
              <a:buSzPts val="2400"/>
            </a:pPr>
            <a:r>
              <a:rPr lang="en-US" sz="2400" dirty="0">
                <a:solidFill>
                  <a:srgbClr val="FFFFFF"/>
                </a:solidFill>
                <a:latin typeface="Source Sans Pro" panose="020B0503030403020204" pitchFamily="34" charset="0"/>
                <a:ea typeface="Source Sans Pro" panose="020B0503030403020204" pitchFamily="34" charset="0"/>
              </a:rPr>
              <a:t>“Coup-Contrecoup”</a:t>
            </a:r>
            <a:endParaRPr lang="en-US" dirty="0">
              <a:latin typeface="Source Sans Pro" panose="020B0503030403020204" pitchFamily="34" charset="0"/>
              <a:ea typeface="Source Sans Pro" panose="020B0503030403020204" pitchFamily="34" charset="0"/>
            </a:endParaRPr>
          </a:p>
          <a:p>
            <a:pPr marL="342900" indent="-190500">
              <a:lnSpc>
                <a:spcPct val="100000"/>
              </a:lnSpc>
              <a:spcBef>
                <a:spcPts val="480"/>
              </a:spcBef>
              <a:buSzPts val="2400"/>
              <a:buFont typeface="Arial" panose="020B0604020202020204" pitchFamily="34" charset="0"/>
              <a:buNone/>
            </a:pPr>
            <a:endParaRPr lang="en-US" sz="2400" dirty="0">
              <a:solidFill>
                <a:srgbClr val="FFFFFF"/>
              </a:solidFill>
              <a:latin typeface="Source Sans Pro" panose="020B0503030403020204" pitchFamily="34" charset="0"/>
              <a:ea typeface="Source Sans Pro" panose="020B0503030403020204" pitchFamily="34" charset="0"/>
            </a:endParaRPr>
          </a:p>
          <a:p>
            <a:pPr marL="342900" indent="-342900">
              <a:lnSpc>
                <a:spcPct val="100000"/>
              </a:lnSpc>
              <a:spcBef>
                <a:spcPts val="480"/>
              </a:spcBef>
              <a:buClr>
                <a:srgbClr val="FFFFFF"/>
              </a:buClr>
              <a:buSzPts val="2400"/>
            </a:pPr>
            <a:r>
              <a:rPr lang="en-US" sz="2400" dirty="0">
                <a:solidFill>
                  <a:srgbClr val="FFFFFF"/>
                </a:solidFill>
                <a:latin typeface="Source Sans Pro" panose="020B0503030403020204" pitchFamily="34" charset="0"/>
                <a:ea typeface="Source Sans Pro" panose="020B0503030403020204" pitchFamily="34" charset="0"/>
              </a:rPr>
              <a:t>Look for:</a:t>
            </a:r>
            <a:endParaRPr lang="en-US" dirty="0">
              <a:latin typeface="Source Sans Pro" panose="020B0503030403020204" pitchFamily="34" charset="0"/>
              <a:ea typeface="Source Sans Pro" panose="020B0503030403020204" pitchFamily="34" charset="0"/>
            </a:endParaRPr>
          </a:p>
          <a:p>
            <a:pPr marL="742950" lvl="1" indent="-285750">
              <a:lnSpc>
                <a:spcPct val="100000"/>
              </a:lnSpc>
              <a:spcBef>
                <a:spcPts val="400"/>
              </a:spcBef>
              <a:buClr>
                <a:srgbClr val="FFFFFF"/>
              </a:buClr>
              <a:buSzPts val="2000"/>
            </a:pPr>
            <a:r>
              <a:rPr lang="en-US" sz="2000" dirty="0">
                <a:solidFill>
                  <a:srgbClr val="FFFFFF"/>
                </a:solidFill>
                <a:latin typeface="Source Sans Pro" panose="020B0503030403020204" pitchFamily="34" charset="0"/>
                <a:ea typeface="Source Sans Pro" panose="020B0503030403020204" pitchFamily="34" charset="0"/>
              </a:rPr>
              <a:t>Scalp contusion</a:t>
            </a:r>
            <a:endParaRPr lang="en-US" dirty="0">
              <a:latin typeface="Source Sans Pro" panose="020B0503030403020204" pitchFamily="34" charset="0"/>
              <a:ea typeface="Source Sans Pro" panose="020B0503030403020204" pitchFamily="34" charset="0"/>
            </a:endParaRPr>
          </a:p>
          <a:p>
            <a:pPr marL="742950" lvl="1" indent="-285750">
              <a:lnSpc>
                <a:spcPct val="100000"/>
              </a:lnSpc>
              <a:spcBef>
                <a:spcPts val="400"/>
              </a:spcBef>
              <a:buClr>
                <a:srgbClr val="FFFFFF"/>
              </a:buClr>
              <a:buSzPts val="2000"/>
            </a:pPr>
            <a:r>
              <a:rPr lang="en-US" sz="2000" dirty="0">
                <a:solidFill>
                  <a:srgbClr val="FFFFFF"/>
                </a:solidFill>
                <a:latin typeface="Source Sans Pro" panose="020B0503030403020204" pitchFamily="34" charset="0"/>
                <a:ea typeface="Source Sans Pro" panose="020B0503030403020204" pitchFamily="34" charset="0"/>
              </a:rPr>
              <a:t>Halo of edema</a:t>
            </a:r>
            <a:endParaRPr lang="en-US" dirty="0">
              <a:latin typeface="Source Sans Pro" panose="020B0503030403020204" pitchFamily="34" charset="0"/>
              <a:ea typeface="Source Sans Pro" panose="020B0503030403020204" pitchFamily="34" charset="0"/>
            </a:endParaRPr>
          </a:p>
        </p:txBody>
      </p:sp>
      <p:pic>
        <p:nvPicPr>
          <p:cNvPr id="7" name="Picture 4" descr="University of Washington Radiology (Diagnostic) on Doximity Residency  Navigator">
            <a:extLst>
              <a:ext uri="{FF2B5EF4-FFF2-40B4-BE49-F238E27FC236}">
                <a16:creationId xmlns:a16="http://schemas.microsoft.com/office/drawing/2014/main" id="{42A9C325-4F7B-5B4C-A029-7835941EA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B690FDC-908D-394B-8672-CC4DAD11B908}"/>
              </a:ext>
            </a:extLst>
          </p:cNvPr>
          <p:cNvCxnSpPr>
            <a:cxnSpLocks/>
          </p:cNvCxnSpPr>
          <p:nvPr/>
        </p:nvCxnSpPr>
        <p:spPr>
          <a:xfrm flipV="1">
            <a:off x="2557379" y="3640551"/>
            <a:ext cx="488033" cy="245649"/>
          </a:xfrm>
          <a:prstGeom prst="straightConnector1">
            <a:avLst/>
          </a:prstGeom>
          <a:ln w="444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08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cs typeface="Helvetica"/>
              </a:rPr>
              <a:t>Noncontrast Head CT</a:t>
            </a:r>
          </a:p>
        </p:txBody>
      </p:sp>
      <p:sp>
        <p:nvSpPr>
          <p:cNvPr id="3" name="Content Placeholder 2"/>
          <p:cNvSpPr>
            <a:spLocks noGrp="1"/>
          </p:cNvSpPr>
          <p:nvPr>
            <p:ph idx="1"/>
          </p:nvPr>
        </p:nvSpPr>
        <p:spPr>
          <a:xfrm>
            <a:off x="1353787" y="1600200"/>
            <a:ext cx="5085501" cy="4801966"/>
          </a:xfrm>
        </p:spPr>
        <p:txBody>
          <a:bodyPr>
            <a:normAutofit/>
          </a:bodyPr>
          <a:lstStyle/>
          <a:p>
            <a:r>
              <a:rPr lang="en-US" b="1" u="sng" dirty="0">
                <a:latin typeface="Source Sans Pro" panose="020B0503030403020204" pitchFamily="34" charset="0"/>
                <a:ea typeface="Source Sans Pro" panose="020B0503030403020204" pitchFamily="34" charset="0"/>
                <a:cs typeface="Helvetica"/>
              </a:rPr>
              <a:t>Why CT? </a:t>
            </a:r>
          </a:p>
          <a:p>
            <a:pPr lvl="1"/>
            <a:r>
              <a:rPr lang="en-US" dirty="0">
                <a:latin typeface="Source Sans Pro" panose="020B0503030403020204" pitchFamily="34" charset="0"/>
                <a:ea typeface="Source Sans Pro" panose="020B0503030403020204" pitchFamily="34" charset="0"/>
                <a:cs typeface="Helvetica"/>
              </a:rPr>
              <a:t>Widely </a:t>
            </a:r>
            <a:r>
              <a:rPr lang="en-US" dirty="0">
                <a:solidFill>
                  <a:srgbClr val="FFC000"/>
                </a:solidFill>
                <a:latin typeface="Source Sans Pro" panose="020B0503030403020204" pitchFamily="34" charset="0"/>
                <a:ea typeface="Source Sans Pro" panose="020B0503030403020204" pitchFamily="34" charset="0"/>
                <a:cs typeface="Helvetica"/>
              </a:rPr>
              <a:t>available</a:t>
            </a:r>
          </a:p>
          <a:p>
            <a:pPr lvl="1"/>
            <a:r>
              <a:rPr lang="en-US" dirty="0">
                <a:solidFill>
                  <a:srgbClr val="FFC000"/>
                </a:solidFill>
                <a:latin typeface="Source Sans Pro" panose="020B0503030403020204" pitchFamily="34" charset="0"/>
                <a:ea typeface="Source Sans Pro" panose="020B0503030403020204" pitchFamily="34" charset="0"/>
                <a:cs typeface="Helvetica"/>
              </a:rPr>
              <a:t>Fast</a:t>
            </a:r>
            <a:r>
              <a:rPr lang="en-US" dirty="0">
                <a:latin typeface="Source Sans Pro" panose="020B0503030403020204" pitchFamily="34" charset="0"/>
                <a:ea typeface="Source Sans Pro" panose="020B0503030403020204" pitchFamily="34" charset="0"/>
                <a:cs typeface="Helvetica"/>
              </a:rPr>
              <a:t> (a few seconds!)</a:t>
            </a:r>
          </a:p>
          <a:p>
            <a:pPr lvl="1"/>
            <a:r>
              <a:rPr lang="en-US" dirty="0">
                <a:latin typeface="Source Sans Pro" panose="020B0503030403020204" pitchFamily="34" charset="0"/>
                <a:ea typeface="Source Sans Pro" panose="020B0503030403020204" pitchFamily="34" charset="0"/>
                <a:cs typeface="Helvetica"/>
              </a:rPr>
              <a:t>Best for detecting </a:t>
            </a:r>
            <a:r>
              <a:rPr lang="en-US" b="1" i="1" u="sng" dirty="0">
                <a:solidFill>
                  <a:srgbClr val="FFC000"/>
                </a:solidFill>
                <a:latin typeface="Source Sans Pro" panose="020B0503030403020204" pitchFamily="34" charset="0"/>
                <a:ea typeface="Source Sans Pro" panose="020B0503030403020204" pitchFamily="34" charset="0"/>
                <a:cs typeface="Helvetica"/>
              </a:rPr>
              <a:t>acute</a:t>
            </a:r>
            <a:r>
              <a:rPr lang="en-US" u="sng" dirty="0">
                <a:solidFill>
                  <a:srgbClr val="FFC000"/>
                </a:solidFill>
                <a:latin typeface="Source Sans Pro" panose="020B0503030403020204" pitchFamily="34" charset="0"/>
                <a:ea typeface="Source Sans Pro" panose="020B0503030403020204" pitchFamily="34" charset="0"/>
                <a:cs typeface="Helvetica"/>
              </a:rPr>
              <a:t> </a:t>
            </a:r>
            <a:r>
              <a:rPr lang="en-US" b="1" i="1" u="sng" dirty="0">
                <a:solidFill>
                  <a:srgbClr val="FFC000"/>
                </a:solidFill>
                <a:latin typeface="Source Sans Pro" panose="020B0503030403020204" pitchFamily="34" charset="0"/>
                <a:ea typeface="Source Sans Pro" panose="020B0503030403020204" pitchFamily="34" charset="0"/>
                <a:cs typeface="Helvetica"/>
              </a:rPr>
              <a:t>blood</a:t>
            </a:r>
          </a:p>
          <a:p>
            <a:pPr lvl="1"/>
            <a:r>
              <a:rPr lang="en-US" dirty="0">
                <a:latin typeface="Source Sans Pro" panose="020B0503030403020204" pitchFamily="34" charset="0"/>
                <a:ea typeface="Source Sans Pro" panose="020B0503030403020204" pitchFamily="34" charset="0"/>
                <a:cs typeface="Helvetica"/>
              </a:rPr>
              <a:t>Best for </a:t>
            </a:r>
            <a:r>
              <a:rPr lang="en-US" u="sng" dirty="0">
                <a:solidFill>
                  <a:srgbClr val="FFC000"/>
                </a:solidFill>
                <a:latin typeface="Source Sans Pro" panose="020B0503030403020204" pitchFamily="34" charset="0"/>
                <a:ea typeface="Source Sans Pro" panose="020B0503030403020204" pitchFamily="34" charset="0"/>
                <a:cs typeface="Helvetica"/>
              </a:rPr>
              <a:t>bony detail</a:t>
            </a:r>
            <a:r>
              <a:rPr lang="en-US" dirty="0">
                <a:solidFill>
                  <a:srgbClr val="FFC000"/>
                </a:solidFill>
                <a:latin typeface="Source Sans Pro" panose="020B0503030403020204" pitchFamily="34" charset="0"/>
                <a:ea typeface="Source Sans Pro" panose="020B0503030403020204" pitchFamily="34" charset="0"/>
                <a:cs typeface="Helvetica"/>
              </a:rPr>
              <a:t>/fracture detection</a:t>
            </a:r>
          </a:p>
          <a:p>
            <a:endParaRPr lang="en-US" b="1" u="sng" dirty="0">
              <a:latin typeface="Source Sans Pro" panose="020B0503030403020204" pitchFamily="34" charset="0"/>
              <a:ea typeface="Source Sans Pro" panose="020B0503030403020204" pitchFamily="34" charset="0"/>
              <a:cs typeface="Helvetica"/>
            </a:endParaRPr>
          </a:p>
          <a:p>
            <a:r>
              <a:rPr lang="en-US" b="1" u="sng" dirty="0">
                <a:latin typeface="Source Sans Pro" panose="020B0503030403020204" pitchFamily="34" charset="0"/>
                <a:ea typeface="Source Sans Pro" panose="020B0503030403020204" pitchFamily="34" charset="0"/>
                <a:cs typeface="Helvetica"/>
              </a:rPr>
              <a:t>Why no contrast?</a:t>
            </a:r>
          </a:p>
          <a:p>
            <a:pPr lvl="1"/>
            <a:r>
              <a:rPr lang="en-US" dirty="0">
                <a:latin typeface="Source Sans Pro" panose="020B0503030403020204" pitchFamily="34" charset="0"/>
                <a:ea typeface="Source Sans Pro" panose="020B0503030403020204" pitchFamily="34" charset="0"/>
                <a:cs typeface="Helvetica"/>
              </a:rPr>
              <a:t>Goal is to detect blood (bright)</a:t>
            </a:r>
          </a:p>
          <a:p>
            <a:pPr lvl="1"/>
            <a:r>
              <a:rPr lang="en-US" dirty="0">
                <a:latin typeface="Source Sans Pro" panose="020B0503030403020204" pitchFamily="34" charset="0"/>
                <a:ea typeface="Source Sans Pro" panose="020B0503030403020204" pitchFamily="34" charset="0"/>
                <a:cs typeface="Helvetica"/>
              </a:rPr>
              <a:t>Bright contrast is a </a:t>
            </a:r>
            <a:r>
              <a:rPr lang="en-US" dirty="0">
                <a:solidFill>
                  <a:srgbClr val="FFC000"/>
                </a:solidFill>
                <a:latin typeface="Source Sans Pro" panose="020B0503030403020204" pitchFamily="34" charset="0"/>
                <a:ea typeface="Source Sans Pro" panose="020B0503030403020204" pitchFamily="34" charset="0"/>
                <a:cs typeface="Helvetica"/>
              </a:rPr>
              <a:t>confounder</a:t>
            </a:r>
          </a:p>
        </p:txBody>
      </p:sp>
      <p:pic>
        <p:nvPicPr>
          <p:cNvPr id="4" name="Content Placeholder 6" descr="ser002img00018.jpg"/>
          <p:cNvPicPr>
            <a:picLocks noChangeAspect="1"/>
          </p:cNvPicPr>
          <p:nvPr/>
        </p:nvPicPr>
        <p:blipFill>
          <a:blip r:embed="rId3">
            <a:extLst>
              <a:ext uri="{28A0092B-C50C-407E-A947-70E740481C1C}">
                <a14:useLocalDpi xmlns:a14="http://schemas.microsoft.com/office/drawing/2010/main" val="0"/>
              </a:ext>
            </a:extLst>
          </a:blip>
          <a:srcRect l="-3839" r="-3839"/>
          <a:stretch>
            <a:fillRect/>
          </a:stretch>
        </p:blipFill>
        <p:spPr>
          <a:xfrm>
            <a:off x="6427286" y="1705150"/>
            <a:ext cx="4191233" cy="4697016"/>
          </a:xfrm>
          <a:prstGeom prst="rect">
            <a:avLst/>
          </a:prstGeom>
          <a:effectLst>
            <a:outerShdw blurRad="50800" dist="38100" dir="2700000" algn="tl" rotWithShape="0">
              <a:prstClr val="black">
                <a:alpha val="40000"/>
              </a:prstClr>
            </a:outerShdw>
          </a:effectLst>
        </p:spPr>
      </p:pic>
      <p:pic>
        <p:nvPicPr>
          <p:cNvPr id="5" name="Picture 4" descr="University of Washington Radiology (Diagnostic) on Doximity Residency  Navigator">
            <a:extLst>
              <a:ext uri="{FF2B5EF4-FFF2-40B4-BE49-F238E27FC236}">
                <a16:creationId xmlns:a16="http://schemas.microsoft.com/office/drawing/2014/main" id="{E4A68A37-63D1-BD4C-8953-363E5F6EA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82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C122DB-D102-DF45-8D8B-4B60AB1CA5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0"/>
          <a:stretch/>
        </p:blipFill>
        <p:spPr bwMode="auto">
          <a:xfrm>
            <a:off x="2780603" y="107576"/>
            <a:ext cx="6630794" cy="63324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678D60-D803-0147-A5C7-A966F4956DBF}"/>
              </a:ext>
            </a:extLst>
          </p:cNvPr>
          <p:cNvSpPr/>
          <p:nvPr/>
        </p:nvSpPr>
        <p:spPr>
          <a:xfrm>
            <a:off x="3048000" y="6354001"/>
            <a:ext cx="6096000" cy="276999"/>
          </a:xfrm>
          <a:prstGeom prst="rect">
            <a:avLst/>
          </a:prstGeom>
        </p:spPr>
        <p:txBody>
          <a:bodyPr>
            <a:spAutoFit/>
          </a:bodyPr>
          <a:lstStyle/>
          <a:p>
            <a:r>
              <a:rPr lang="en-US" sz="1200" dirty="0">
                <a:solidFill>
                  <a:srgbClr val="FFFFFF"/>
                </a:solidFill>
                <a:latin typeface="TwCenMT"/>
              </a:rPr>
              <a:t>Case courtesy of </a:t>
            </a:r>
            <a:r>
              <a:rPr lang="en-US" sz="1200" dirty="0" err="1">
                <a:solidFill>
                  <a:srgbClr val="FFFFFF"/>
                </a:solidFill>
                <a:latin typeface="TwCenMT"/>
              </a:rPr>
              <a:t>A.Prof</a:t>
            </a:r>
            <a:r>
              <a:rPr lang="en-US" sz="1200" dirty="0">
                <a:solidFill>
                  <a:srgbClr val="FFFFFF"/>
                </a:solidFill>
                <a:latin typeface="TwCenMT"/>
              </a:rPr>
              <a:t> Frank Gaillard, </a:t>
            </a:r>
            <a:r>
              <a:rPr lang="en-US" sz="1200" dirty="0" err="1">
                <a:solidFill>
                  <a:srgbClr val="FFFFFF"/>
                </a:solidFill>
                <a:latin typeface="TwCenMT"/>
              </a:rPr>
              <a:t>Radiopaedia.org</a:t>
            </a:r>
            <a:r>
              <a:rPr lang="en-US" sz="1200" dirty="0">
                <a:solidFill>
                  <a:srgbClr val="FFFFFF"/>
                </a:solidFill>
                <a:latin typeface="TwCenMT"/>
              </a:rPr>
              <a:t>, </a:t>
            </a:r>
            <a:r>
              <a:rPr lang="en-US" sz="1200" dirty="0" err="1">
                <a:solidFill>
                  <a:srgbClr val="FFFFFF"/>
                </a:solidFill>
                <a:latin typeface="TwCenMT"/>
              </a:rPr>
              <a:t>rID</a:t>
            </a:r>
            <a:r>
              <a:rPr lang="en-US" sz="1200" dirty="0">
                <a:solidFill>
                  <a:srgbClr val="FFFFFF"/>
                </a:solidFill>
                <a:latin typeface="TwCenMT"/>
              </a:rPr>
              <a:t>: 55561 </a:t>
            </a:r>
            <a:endParaRPr lang="en-US" sz="1200" dirty="0"/>
          </a:p>
        </p:txBody>
      </p:sp>
    </p:spTree>
    <p:extLst>
      <p:ext uri="{BB962C8B-B14F-4D97-AF65-F5344CB8AC3E}">
        <p14:creationId xmlns:p14="http://schemas.microsoft.com/office/powerpoint/2010/main" val="1287404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131711-FC7B-6042-B3A5-14710A940C62}"/>
              </a:ext>
            </a:extLst>
          </p:cNvPr>
          <p:cNvSpPr>
            <a:spLocks noGrp="1"/>
          </p:cNvSpPr>
          <p:nvPr>
            <p:ph type="title"/>
          </p:nvPr>
        </p:nvSpPr>
        <p:spPr>
          <a:xfrm>
            <a:off x="914400" y="609600"/>
            <a:ext cx="10363200" cy="1143000"/>
          </a:xfrm>
        </p:spPr>
        <p:txBody>
          <a:bodyPr/>
          <a:lstStyle/>
          <a:p>
            <a:r>
              <a:rPr lang="en-US" dirty="0"/>
              <a:t>Cerebral Contusions</a:t>
            </a:r>
          </a:p>
        </p:txBody>
      </p:sp>
      <p:pic>
        <p:nvPicPr>
          <p:cNvPr id="5" name="Picture 4">
            <a:extLst>
              <a:ext uri="{FF2B5EF4-FFF2-40B4-BE49-F238E27FC236}">
                <a16:creationId xmlns:a16="http://schemas.microsoft.com/office/drawing/2014/main" id="{AF3EC9E5-E342-9F46-8119-2D53A3ACC9D1}"/>
              </a:ext>
            </a:extLst>
          </p:cNvPr>
          <p:cNvPicPr>
            <a:picLocks noChangeAspect="1"/>
          </p:cNvPicPr>
          <p:nvPr/>
        </p:nvPicPr>
        <p:blipFill>
          <a:blip r:embed="rId2"/>
          <a:stretch>
            <a:fillRect/>
          </a:stretch>
        </p:blipFill>
        <p:spPr>
          <a:xfrm>
            <a:off x="1552208" y="1752600"/>
            <a:ext cx="3920755" cy="5020302"/>
          </a:xfrm>
          <a:prstGeom prst="rect">
            <a:avLst/>
          </a:prstGeom>
        </p:spPr>
      </p:pic>
      <p:pic>
        <p:nvPicPr>
          <p:cNvPr id="6" name="Picture 5">
            <a:extLst>
              <a:ext uri="{FF2B5EF4-FFF2-40B4-BE49-F238E27FC236}">
                <a16:creationId xmlns:a16="http://schemas.microsoft.com/office/drawing/2014/main" id="{874632E8-3514-D64B-B41E-7B775884DF8C}"/>
              </a:ext>
            </a:extLst>
          </p:cNvPr>
          <p:cNvPicPr>
            <a:picLocks noChangeAspect="1"/>
          </p:cNvPicPr>
          <p:nvPr/>
        </p:nvPicPr>
        <p:blipFill>
          <a:blip r:embed="rId3"/>
          <a:stretch>
            <a:fillRect/>
          </a:stretch>
        </p:blipFill>
        <p:spPr>
          <a:xfrm>
            <a:off x="6110773" y="1603148"/>
            <a:ext cx="4529018" cy="4996090"/>
          </a:xfrm>
          <a:prstGeom prst="rect">
            <a:avLst/>
          </a:prstGeom>
        </p:spPr>
      </p:pic>
      <p:pic>
        <p:nvPicPr>
          <p:cNvPr id="7" name="Picture 4" descr="University of Washington Radiology (Diagnostic) on Doximity Residency  Navigator">
            <a:extLst>
              <a:ext uri="{FF2B5EF4-FFF2-40B4-BE49-F238E27FC236}">
                <a16:creationId xmlns:a16="http://schemas.microsoft.com/office/drawing/2014/main" id="{03F86AB0-69E7-C64B-B522-92A7D1A73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435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362" descr="ser002img00025">
            <a:extLst>
              <a:ext uri="{FF2B5EF4-FFF2-40B4-BE49-F238E27FC236}">
                <a16:creationId xmlns:a16="http://schemas.microsoft.com/office/drawing/2014/main" id="{398486B5-DD12-F241-81CA-B5D0D4D5E51C}"/>
              </a:ext>
            </a:extLst>
          </p:cNvPr>
          <p:cNvPicPr preferRelativeResize="0">
            <a:picLocks/>
          </p:cNvPicPr>
          <p:nvPr/>
        </p:nvPicPr>
        <p:blipFill rotWithShape="1">
          <a:blip r:embed="rId2">
            <a:alphaModFix/>
          </a:blip>
          <a:srcRect l="14608" t="17883" r="18045" b="8970"/>
          <a:stretch/>
        </p:blipFill>
        <p:spPr>
          <a:xfrm>
            <a:off x="3011925" y="79310"/>
            <a:ext cx="6168150" cy="6699380"/>
          </a:xfrm>
          <a:prstGeom prst="rect">
            <a:avLst/>
          </a:prstGeom>
          <a:noFill/>
          <a:ln>
            <a:noFill/>
          </a:ln>
        </p:spPr>
      </p:pic>
      <p:pic>
        <p:nvPicPr>
          <p:cNvPr id="5" name="Picture 4" descr="University of Washington Radiology (Diagnostic) on Doximity Residency  Navigator">
            <a:extLst>
              <a:ext uri="{FF2B5EF4-FFF2-40B4-BE49-F238E27FC236}">
                <a16:creationId xmlns:a16="http://schemas.microsoft.com/office/drawing/2014/main" id="{14050D11-671F-9148-9A16-BA0789DB0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654FEE-154D-5A4C-B304-D882AB0759BD}"/>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2946158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67">
            <a:extLst>
              <a:ext uri="{FF2B5EF4-FFF2-40B4-BE49-F238E27FC236}">
                <a16:creationId xmlns:a16="http://schemas.microsoft.com/office/drawing/2014/main" id="{4B61CE01-8A64-C442-BBE9-4AF29A08C0B0}"/>
              </a:ext>
            </a:extLst>
          </p:cNvPr>
          <p:cNvSpPr txBox="1">
            <a:spLocks noGrp="1"/>
          </p:cNvSpPr>
          <p:nvPr>
            <p:ph type="title"/>
          </p:nvPr>
        </p:nvSpPr>
        <p:spPr>
          <a:xfrm>
            <a:off x="2209800" y="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a:latin typeface="Source Sans Pro" panose="020B0503030403020204" pitchFamily="34" charset="0"/>
                <a:ea typeface="Source Sans Pro" panose="020B0503030403020204" pitchFamily="34" charset="0"/>
              </a:rPr>
              <a:t>Subcortical Injury</a:t>
            </a:r>
          </a:p>
        </p:txBody>
      </p:sp>
      <p:sp>
        <p:nvSpPr>
          <p:cNvPr id="5" name="Shape 369">
            <a:extLst>
              <a:ext uri="{FF2B5EF4-FFF2-40B4-BE49-F238E27FC236}">
                <a16:creationId xmlns:a16="http://schemas.microsoft.com/office/drawing/2014/main" id="{AC14C0B9-72D1-0B4C-83C1-9F2F27F0F432}"/>
              </a:ext>
            </a:extLst>
          </p:cNvPr>
          <p:cNvSpPr txBox="1">
            <a:spLocks/>
          </p:cNvSpPr>
          <p:nvPr/>
        </p:nvSpPr>
        <p:spPr>
          <a:xfrm>
            <a:off x="6096000" y="1143000"/>
            <a:ext cx="5334000" cy="49530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FFFFFF"/>
              </a:buClr>
              <a:buSzPts val="2400"/>
            </a:pPr>
            <a:r>
              <a:rPr lang="en-US" dirty="0">
                <a:solidFill>
                  <a:srgbClr val="FFFFFF"/>
                </a:solidFill>
                <a:latin typeface="Source Sans Pro" panose="020B0503030403020204" pitchFamily="34" charset="0"/>
                <a:ea typeface="Source Sans Pro" panose="020B0503030403020204" pitchFamily="34" charset="0"/>
              </a:rPr>
              <a:t>Shear-Strain forces</a:t>
            </a:r>
            <a:endParaRPr lang="en-US" sz="3200" dirty="0">
              <a:latin typeface="Source Sans Pro" panose="020B0503030403020204" pitchFamily="34" charset="0"/>
              <a:ea typeface="Source Sans Pro" panose="020B0503030403020204" pitchFamily="34" charset="0"/>
            </a:endParaRPr>
          </a:p>
          <a:p>
            <a:pPr marL="742950" lvl="1" indent="-285750">
              <a:lnSpc>
                <a:spcPct val="100000"/>
              </a:lnSpc>
              <a:spcBef>
                <a:spcPts val="400"/>
              </a:spcBef>
              <a:buClr>
                <a:srgbClr val="FFFFFF"/>
              </a:buClr>
              <a:buSzPts val="2000"/>
            </a:pPr>
            <a:r>
              <a:rPr lang="en-US" dirty="0">
                <a:solidFill>
                  <a:srgbClr val="FFC000"/>
                </a:solidFill>
                <a:latin typeface="Source Sans Pro" panose="020B0503030403020204" pitchFamily="34" charset="0"/>
                <a:ea typeface="Source Sans Pro" panose="020B0503030403020204" pitchFamily="34" charset="0"/>
              </a:rPr>
              <a:t>Rapid acceleration and/or deceleration of the brain</a:t>
            </a:r>
          </a:p>
          <a:p>
            <a:pPr marL="742950" lvl="1" indent="-285750">
              <a:lnSpc>
                <a:spcPct val="100000"/>
              </a:lnSpc>
              <a:spcBef>
                <a:spcPts val="400"/>
              </a:spcBef>
              <a:buClr>
                <a:srgbClr val="FFFFFF"/>
              </a:buClr>
              <a:buSzPts val="2000"/>
            </a:pPr>
            <a:r>
              <a:rPr lang="en-US" dirty="0">
                <a:solidFill>
                  <a:srgbClr val="FFFFFF"/>
                </a:solidFill>
                <a:latin typeface="Source Sans Pro" panose="020B0503030403020204" pitchFamily="34" charset="0"/>
                <a:ea typeface="Source Sans Pro" panose="020B0503030403020204" pitchFamily="34" charset="0"/>
              </a:rPr>
              <a:t>Penetrating vessels</a:t>
            </a:r>
            <a:endParaRPr lang="en-US" sz="2800" dirty="0">
              <a:latin typeface="Source Sans Pro" panose="020B0503030403020204" pitchFamily="34" charset="0"/>
              <a:ea typeface="Source Sans Pro" panose="020B0503030403020204" pitchFamily="34" charset="0"/>
            </a:endParaRPr>
          </a:p>
          <a:p>
            <a:pPr marL="742950" lvl="1" indent="-285750">
              <a:lnSpc>
                <a:spcPct val="100000"/>
              </a:lnSpc>
              <a:spcBef>
                <a:spcPts val="400"/>
              </a:spcBef>
              <a:buClr>
                <a:srgbClr val="FFFFFF"/>
              </a:buClr>
              <a:buSzPts val="2000"/>
            </a:pPr>
            <a:r>
              <a:rPr lang="en-US" dirty="0">
                <a:solidFill>
                  <a:srgbClr val="FFC000"/>
                </a:solidFill>
                <a:latin typeface="Source Sans Pro" panose="020B0503030403020204" pitchFamily="34" charset="0"/>
                <a:ea typeface="Source Sans Pro" panose="020B0503030403020204" pitchFamily="34" charset="0"/>
              </a:rPr>
              <a:t>Diffuse axonal injury (DAI)</a:t>
            </a:r>
            <a:endParaRPr lang="en-US" sz="2800" dirty="0">
              <a:solidFill>
                <a:srgbClr val="FFC000"/>
              </a:solidFill>
              <a:latin typeface="Source Sans Pro" panose="020B0503030403020204" pitchFamily="34" charset="0"/>
              <a:ea typeface="Source Sans Pro" panose="020B0503030403020204" pitchFamily="34" charset="0"/>
            </a:endParaRPr>
          </a:p>
          <a:p>
            <a:pPr marL="342900" indent="-342900">
              <a:lnSpc>
                <a:spcPct val="100000"/>
              </a:lnSpc>
              <a:spcBef>
                <a:spcPts val="480"/>
              </a:spcBef>
              <a:buClr>
                <a:srgbClr val="FFFFFF"/>
              </a:buClr>
              <a:buSzPts val="2400"/>
            </a:pPr>
            <a:r>
              <a:rPr lang="en-US" dirty="0">
                <a:solidFill>
                  <a:srgbClr val="FFFFFF"/>
                </a:solidFill>
                <a:latin typeface="Source Sans Pro" panose="020B0503030403020204" pitchFamily="34" charset="0"/>
                <a:ea typeface="Source Sans Pro" panose="020B0503030403020204" pitchFamily="34" charset="0"/>
              </a:rPr>
              <a:t>“Tip of the iceberg”</a:t>
            </a:r>
            <a:endParaRPr lang="en-US" sz="3200" dirty="0">
              <a:latin typeface="Source Sans Pro" panose="020B0503030403020204" pitchFamily="34" charset="0"/>
              <a:ea typeface="Source Sans Pro" panose="020B0503030403020204" pitchFamily="34" charset="0"/>
            </a:endParaRPr>
          </a:p>
          <a:p>
            <a:pPr marL="742950" lvl="1" indent="-285750">
              <a:lnSpc>
                <a:spcPct val="100000"/>
              </a:lnSpc>
              <a:spcBef>
                <a:spcPts val="400"/>
              </a:spcBef>
              <a:buClr>
                <a:srgbClr val="FFFFFF"/>
              </a:buClr>
              <a:buSzPts val="2000"/>
            </a:pPr>
            <a:r>
              <a:rPr lang="en-US" dirty="0">
                <a:solidFill>
                  <a:srgbClr val="FFFFFF"/>
                </a:solidFill>
                <a:latin typeface="Source Sans Pro" panose="020B0503030403020204" pitchFamily="34" charset="0"/>
                <a:ea typeface="Source Sans Pro" panose="020B0503030403020204" pitchFamily="34" charset="0"/>
              </a:rPr>
              <a:t>Consider MRI</a:t>
            </a:r>
            <a:endParaRPr lang="en-US" sz="2800" dirty="0">
              <a:latin typeface="Source Sans Pro" panose="020B0503030403020204" pitchFamily="34" charset="0"/>
              <a:ea typeface="Source Sans Pro" panose="020B0503030403020204" pitchFamily="34" charset="0"/>
            </a:endParaRPr>
          </a:p>
          <a:p>
            <a:pPr marL="742950" lvl="1" indent="-158750">
              <a:lnSpc>
                <a:spcPct val="100000"/>
              </a:lnSpc>
              <a:spcBef>
                <a:spcPts val="400"/>
              </a:spcBef>
              <a:buSzPts val="2000"/>
              <a:buFont typeface="Arial" panose="020B0604020202020204" pitchFamily="34" charset="0"/>
              <a:buNone/>
            </a:pPr>
            <a:endParaRPr lang="en-US" dirty="0">
              <a:solidFill>
                <a:srgbClr val="FFFFFF"/>
              </a:solidFill>
              <a:latin typeface="Source Sans Pro" panose="020B0503030403020204" pitchFamily="34" charset="0"/>
              <a:ea typeface="Source Sans Pro" panose="020B0503030403020204" pitchFamily="34" charset="0"/>
            </a:endParaRPr>
          </a:p>
          <a:p>
            <a:pPr marL="342900" indent="-342900">
              <a:lnSpc>
                <a:spcPct val="100000"/>
              </a:lnSpc>
              <a:spcBef>
                <a:spcPts val="480"/>
              </a:spcBef>
              <a:buClr>
                <a:srgbClr val="FFFFFF"/>
              </a:buClr>
              <a:buSzPts val="2400"/>
            </a:pPr>
            <a:r>
              <a:rPr lang="en-US" dirty="0">
                <a:solidFill>
                  <a:srgbClr val="FFFFFF"/>
                </a:solidFill>
                <a:latin typeface="Source Sans Pro" panose="020B0503030403020204" pitchFamily="34" charset="0"/>
                <a:ea typeface="Source Sans Pro" panose="020B0503030403020204" pitchFamily="34" charset="0"/>
              </a:rPr>
              <a:t>Neurological deficits may be out of proportion to degree of injury visible on CT</a:t>
            </a:r>
            <a:endParaRPr lang="en-US" sz="3200" dirty="0">
              <a:latin typeface="Source Sans Pro" panose="020B0503030403020204" pitchFamily="34" charset="0"/>
              <a:ea typeface="Source Sans Pro" panose="020B0503030403020204" pitchFamily="34" charset="0"/>
            </a:endParaRPr>
          </a:p>
        </p:txBody>
      </p:sp>
      <p:pic>
        <p:nvPicPr>
          <p:cNvPr id="6" name="Shape 362" descr="ser002img00025">
            <a:extLst>
              <a:ext uri="{FF2B5EF4-FFF2-40B4-BE49-F238E27FC236}">
                <a16:creationId xmlns:a16="http://schemas.microsoft.com/office/drawing/2014/main" id="{4C596C34-2704-5946-A61E-0D643FB95ECB}"/>
              </a:ext>
            </a:extLst>
          </p:cNvPr>
          <p:cNvPicPr preferRelativeResize="0">
            <a:picLocks/>
          </p:cNvPicPr>
          <p:nvPr/>
        </p:nvPicPr>
        <p:blipFill rotWithShape="1">
          <a:blip r:embed="rId3">
            <a:alphaModFix/>
          </a:blip>
          <a:srcRect l="14608" t="17883" r="18045" b="8970"/>
          <a:stretch/>
        </p:blipFill>
        <p:spPr>
          <a:xfrm>
            <a:off x="1482504" y="1343608"/>
            <a:ext cx="4991693" cy="5093737"/>
          </a:xfrm>
          <a:prstGeom prst="rect">
            <a:avLst/>
          </a:prstGeom>
          <a:noFill/>
          <a:ln>
            <a:noFill/>
          </a:ln>
        </p:spPr>
      </p:pic>
      <p:pic>
        <p:nvPicPr>
          <p:cNvPr id="7" name="Picture 4" descr="University of Washington Radiology (Diagnostic) on Doximity Residency  Navigator">
            <a:extLst>
              <a:ext uri="{FF2B5EF4-FFF2-40B4-BE49-F238E27FC236}">
                <a16:creationId xmlns:a16="http://schemas.microsoft.com/office/drawing/2014/main" id="{F0949CF6-9B62-CF47-8297-5786D4CF8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429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AB0909-E1DD-5943-8504-359B21966038}"/>
              </a:ext>
            </a:extLst>
          </p:cNvPr>
          <p:cNvSpPr>
            <a:spLocks noGrp="1"/>
          </p:cNvSpPr>
          <p:nvPr>
            <p:ph type="title"/>
          </p:nvPr>
        </p:nvSpPr>
        <p:spPr>
          <a:xfrm>
            <a:off x="914400" y="609600"/>
            <a:ext cx="10363200" cy="1143000"/>
          </a:xfrm>
        </p:spPr>
        <p:txBody>
          <a:bodyPr/>
          <a:lstStyle/>
          <a:p>
            <a:r>
              <a:rPr lang="en-US" dirty="0">
                <a:latin typeface="Source Sans Pro" panose="020B0503030403020204" pitchFamily="34" charset="0"/>
                <a:ea typeface="Source Sans Pro" panose="020B0503030403020204" pitchFamily="34" charset="0"/>
              </a:rPr>
              <a:t>Diffuse Axonal Injury</a:t>
            </a:r>
          </a:p>
        </p:txBody>
      </p:sp>
      <p:sp>
        <p:nvSpPr>
          <p:cNvPr id="5" name="Text Placeholder 2">
            <a:extLst>
              <a:ext uri="{FF2B5EF4-FFF2-40B4-BE49-F238E27FC236}">
                <a16:creationId xmlns:a16="http://schemas.microsoft.com/office/drawing/2014/main" id="{B86FFD93-9527-8B47-8E9E-69333DA323FB}"/>
              </a:ext>
            </a:extLst>
          </p:cNvPr>
          <p:cNvSpPr txBox="1">
            <a:spLocks/>
          </p:cNvSpPr>
          <p:nvPr/>
        </p:nvSpPr>
        <p:spPr>
          <a:xfrm>
            <a:off x="914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dirty="0">
                <a:latin typeface="Source Sans Pro" panose="020B0503030403020204" pitchFamily="34" charset="0"/>
                <a:ea typeface="Source Sans Pro" panose="020B0503030403020204" pitchFamily="34" charset="0"/>
              </a:rPr>
              <a:t>MRI demonstrates increased </a:t>
            </a:r>
            <a:r>
              <a:rPr lang="en-US" dirty="0">
                <a:solidFill>
                  <a:srgbClr val="FFC000"/>
                </a:solidFill>
                <a:latin typeface="Source Sans Pro" panose="020B0503030403020204" pitchFamily="34" charset="0"/>
                <a:ea typeface="Source Sans Pro" panose="020B0503030403020204" pitchFamily="34" charset="0"/>
              </a:rPr>
              <a:t>foci of T2 signal within the white matter</a:t>
            </a:r>
          </a:p>
          <a:p>
            <a:pPr>
              <a:buFontTx/>
              <a:buChar char="-"/>
            </a:pPr>
            <a:r>
              <a:rPr lang="en-US" dirty="0">
                <a:latin typeface="Source Sans Pro" panose="020B0503030403020204" pitchFamily="34" charset="0"/>
                <a:ea typeface="Source Sans Pro" panose="020B0503030403020204" pitchFamily="34" charset="0"/>
              </a:rPr>
              <a:t>(right frontal </a:t>
            </a:r>
            <a:r>
              <a:rPr lang="en-US" dirty="0" err="1">
                <a:latin typeface="Source Sans Pro" panose="020B0503030403020204" pitchFamily="34" charset="0"/>
                <a:ea typeface="Source Sans Pro" panose="020B0503030403020204" pitchFamily="34" charset="0"/>
              </a:rPr>
              <a:t>parasaggital</a:t>
            </a:r>
            <a:r>
              <a:rPr lang="en-US" dirty="0">
                <a:latin typeface="Source Sans Pro" panose="020B0503030403020204" pitchFamily="34" charset="0"/>
                <a:ea typeface="Source Sans Pro" panose="020B0503030403020204" pitchFamily="34" charset="0"/>
              </a:rPr>
              <a:t> white matter on this T2 sequence) </a:t>
            </a:r>
            <a:r>
              <a:rPr lang="en-US" dirty="0">
                <a:latin typeface="Source Sans Pro" panose="020B0503030403020204" pitchFamily="34" charset="0"/>
                <a:ea typeface="Source Sans Pro" panose="020B0503030403020204" pitchFamily="34" charset="0"/>
                <a:sym typeface="Wingdings" pitchFamily="2" charset="2"/>
              </a:rPr>
              <a:t></a:t>
            </a:r>
            <a:endParaRPr lang="en-US"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p:txBody>
      </p:sp>
      <p:pic>
        <p:nvPicPr>
          <p:cNvPr id="6" name="Picture 2">
            <a:extLst>
              <a:ext uri="{FF2B5EF4-FFF2-40B4-BE49-F238E27FC236}">
                <a16:creationId xmlns:a16="http://schemas.microsoft.com/office/drawing/2014/main" id="{A6F0EFF7-FDEF-1A4F-A9E3-7ABC1EE21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670" y="1752600"/>
            <a:ext cx="3780498" cy="468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University of Washington Radiology (Diagnostic) on Doximity Residency  Navigator">
            <a:extLst>
              <a:ext uri="{FF2B5EF4-FFF2-40B4-BE49-F238E27FC236}">
                <a16:creationId xmlns:a16="http://schemas.microsoft.com/office/drawing/2014/main" id="{69A3EFE4-700D-6D41-AADB-890A30AB6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440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hape 636" descr="ser002img00014">
            <a:extLst>
              <a:ext uri="{FF2B5EF4-FFF2-40B4-BE49-F238E27FC236}">
                <a16:creationId xmlns:a16="http://schemas.microsoft.com/office/drawing/2014/main" id="{8EF088C0-2844-AA4D-BDB9-D5DC03C9EEEE}"/>
              </a:ext>
            </a:extLst>
          </p:cNvPr>
          <p:cNvPicPr preferRelativeResize="0">
            <a:picLocks/>
          </p:cNvPicPr>
          <p:nvPr/>
        </p:nvPicPr>
        <p:blipFill rotWithShape="1">
          <a:blip r:embed="rId2">
            <a:alphaModFix/>
          </a:blip>
          <a:srcRect/>
          <a:stretch/>
        </p:blipFill>
        <p:spPr>
          <a:xfrm>
            <a:off x="2827867" y="533399"/>
            <a:ext cx="6011333" cy="5985933"/>
          </a:xfrm>
          <a:prstGeom prst="rect">
            <a:avLst/>
          </a:prstGeom>
          <a:noFill/>
          <a:ln>
            <a:noFill/>
          </a:ln>
        </p:spPr>
      </p:pic>
      <p:pic>
        <p:nvPicPr>
          <p:cNvPr id="5" name="Picture 4" descr="University of Washington Radiology (Diagnostic) on Doximity Residency  Navigator">
            <a:extLst>
              <a:ext uri="{FF2B5EF4-FFF2-40B4-BE49-F238E27FC236}">
                <a16:creationId xmlns:a16="http://schemas.microsoft.com/office/drawing/2014/main" id="{30DA8257-5FBE-2448-8B03-3A3E974CD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80F6D9-E3E4-F24E-87FC-D022C6A6753E}"/>
              </a:ext>
            </a:extLst>
          </p:cNvPr>
          <p:cNvSpPr txBox="1"/>
          <p:nvPr/>
        </p:nvSpPr>
        <p:spPr>
          <a:xfrm>
            <a:off x="575535" y="96439"/>
            <a:ext cx="1640193" cy="461665"/>
          </a:xfrm>
          <a:prstGeom prst="rect">
            <a:avLst/>
          </a:prstGeom>
          <a:noFill/>
        </p:spPr>
        <p:txBody>
          <a:bodyPr wrap="none" rtlCol="0">
            <a:spAutoFit/>
          </a:bodyPr>
          <a:lstStyle/>
          <a:p>
            <a:r>
              <a:rPr lang="en-US" sz="2400" b="1" dirty="0"/>
              <a:t>Diagnosis?</a:t>
            </a:r>
          </a:p>
        </p:txBody>
      </p:sp>
    </p:spTree>
    <p:extLst>
      <p:ext uri="{BB962C8B-B14F-4D97-AF65-F5344CB8AC3E}">
        <p14:creationId xmlns:p14="http://schemas.microsoft.com/office/powerpoint/2010/main" val="2131018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hape 642">
            <a:extLst>
              <a:ext uri="{FF2B5EF4-FFF2-40B4-BE49-F238E27FC236}">
                <a16:creationId xmlns:a16="http://schemas.microsoft.com/office/drawing/2014/main" id="{F7FA8E73-8A2D-F24C-8224-7CDF1C114007}"/>
              </a:ext>
            </a:extLst>
          </p:cNvPr>
          <p:cNvSpPr txBox="1">
            <a:spLocks noGrp="1"/>
          </p:cNvSpPr>
          <p:nvPr>
            <p:ph type="title"/>
          </p:nvPr>
        </p:nvSpPr>
        <p:spPr>
          <a:xfrm>
            <a:off x="2209800" y="0"/>
            <a:ext cx="7772400" cy="1143000"/>
          </a:xfrm>
          <a:prstGeom prst="rect">
            <a:avLst/>
          </a:prstGeom>
          <a:noFill/>
          <a:ln>
            <a:noFill/>
          </a:ln>
        </p:spPr>
        <p:txBody>
          <a:bodyPr spcFirstLastPara="1" vert="horz" wrap="square" lIns="91425" tIns="45700" rIns="91425" bIns="45700" rtlCol="0" anchor="ctr" anchorCtr="0">
            <a:noAutofit/>
          </a:bodyPr>
          <a:lstStyle/>
          <a:p>
            <a:pPr>
              <a:lnSpc>
                <a:spcPct val="100000"/>
              </a:lnSpc>
            </a:pPr>
            <a:r>
              <a:rPr lang="en-US">
                <a:latin typeface="Source Sans Pro" panose="020B0503030403020204" pitchFamily="34" charset="0"/>
                <a:ea typeface="Source Sans Pro" panose="020B0503030403020204" pitchFamily="34" charset="0"/>
              </a:rPr>
              <a:t>Intracerebral Hemorrhage</a:t>
            </a:r>
            <a:endParaRPr>
              <a:latin typeface="Source Sans Pro" panose="020B0503030403020204" pitchFamily="34" charset="0"/>
              <a:ea typeface="Source Sans Pro" panose="020B0503030403020204" pitchFamily="34" charset="0"/>
            </a:endParaRPr>
          </a:p>
        </p:txBody>
      </p:sp>
      <p:pic>
        <p:nvPicPr>
          <p:cNvPr id="5" name="Shape 643" descr="ser002img00014">
            <a:extLst>
              <a:ext uri="{FF2B5EF4-FFF2-40B4-BE49-F238E27FC236}">
                <a16:creationId xmlns:a16="http://schemas.microsoft.com/office/drawing/2014/main" id="{41D786BF-A276-2647-85AB-D8624211520A}"/>
              </a:ext>
            </a:extLst>
          </p:cNvPr>
          <p:cNvPicPr preferRelativeResize="0">
            <a:picLocks/>
          </p:cNvPicPr>
          <p:nvPr/>
        </p:nvPicPr>
        <p:blipFill rotWithShape="1">
          <a:blip r:embed="rId2">
            <a:alphaModFix/>
          </a:blip>
          <a:srcRect/>
          <a:stretch/>
        </p:blipFill>
        <p:spPr>
          <a:xfrm>
            <a:off x="1524000" y="914400"/>
            <a:ext cx="5715000" cy="5715000"/>
          </a:xfrm>
          <a:prstGeom prst="rect">
            <a:avLst/>
          </a:prstGeom>
          <a:noFill/>
          <a:ln>
            <a:noFill/>
          </a:ln>
        </p:spPr>
      </p:pic>
      <p:sp>
        <p:nvSpPr>
          <p:cNvPr id="6" name="Shape 644">
            <a:extLst>
              <a:ext uri="{FF2B5EF4-FFF2-40B4-BE49-F238E27FC236}">
                <a16:creationId xmlns:a16="http://schemas.microsoft.com/office/drawing/2014/main" id="{D637D62C-0C1D-6A44-A753-FDD02AD61B03}"/>
              </a:ext>
            </a:extLst>
          </p:cNvPr>
          <p:cNvSpPr txBox="1">
            <a:spLocks/>
          </p:cNvSpPr>
          <p:nvPr/>
        </p:nvSpPr>
        <p:spPr>
          <a:xfrm>
            <a:off x="6857999" y="1371600"/>
            <a:ext cx="4707467" cy="4114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70000"/>
              </a:lnSpc>
              <a:spcBef>
                <a:spcPts val="0"/>
              </a:spcBef>
              <a:buSzPts val="2200"/>
            </a:pPr>
            <a:r>
              <a:rPr lang="en-US" dirty="0">
                <a:latin typeface="Source Sans Pro" panose="020B0503030403020204" pitchFamily="34" charset="0"/>
                <a:ea typeface="Source Sans Pro" panose="020B0503030403020204" pitchFamily="34" charset="0"/>
              </a:rPr>
              <a:t>Hypertension</a:t>
            </a:r>
            <a:endParaRPr lang="en-US" sz="36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Most common</a:t>
            </a:r>
            <a:endParaRPr lang="en-US" sz="32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Characteristic Locations</a:t>
            </a:r>
            <a:endParaRPr lang="en-US" sz="3200" dirty="0">
              <a:latin typeface="Source Sans Pro" panose="020B0503030403020204" pitchFamily="34" charset="0"/>
              <a:ea typeface="Source Sans Pro" panose="020B0503030403020204" pitchFamily="34" charset="0"/>
            </a:endParaRPr>
          </a:p>
          <a:p>
            <a:pPr marL="742950" lvl="1" indent="-165100">
              <a:lnSpc>
                <a:spcPct val="70000"/>
              </a:lnSpc>
              <a:spcBef>
                <a:spcPts val="380"/>
              </a:spcBef>
              <a:buSzPts val="1900"/>
              <a:buFont typeface="Arial" panose="020B0604020202020204" pitchFamily="34" charset="0"/>
              <a:buNone/>
            </a:pPr>
            <a:endParaRPr lang="en-US" dirty="0">
              <a:latin typeface="Source Sans Pro" panose="020B0503030403020204" pitchFamily="34" charset="0"/>
              <a:ea typeface="Source Sans Pro" panose="020B0503030403020204" pitchFamily="34" charset="0"/>
            </a:endParaRPr>
          </a:p>
          <a:p>
            <a:pPr marL="342900" indent="-342900">
              <a:lnSpc>
                <a:spcPct val="70000"/>
              </a:lnSpc>
              <a:spcBef>
                <a:spcPts val="440"/>
              </a:spcBef>
              <a:buSzPts val="2200"/>
            </a:pPr>
            <a:r>
              <a:rPr lang="en-US" dirty="0">
                <a:latin typeface="Source Sans Pro" panose="020B0503030403020204" pitchFamily="34" charset="0"/>
                <a:ea typeface="Source Sans Pro" panose="020B0503030403020204" pitchFamily="34" charset="0"/>
              </a:rPr>
              <a:t>IF LOBAR BLEED: </a:t>
            </a:r>
            <a:endParaRPr lang="en-US" sz="36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SEARCH for underlying cause!</a:t>
            </a:r>
            <a:endParaRPr lang="en-US" sz="32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MRI/MRA/MRV</a:t>
            </a:r>
            <a:endParaRPr lang="en-US" sz="32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DSA or CTA</a:t>
            </a:r>
            <a:endParaRPr lang="en-US" sz="32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Repeat imaging if negative initially</a:t>
            </a:r>
            <a:endParaRPr lang="en-US" sz="3200" dirty="0">
              <a:latin typeface="Source Sans Pro" panose="020B0503030403020204" pitchFamily="34" charset="0"/>
              <a:ea typeface="Source Sans Pro" panose="020B0503030403020204" pitchFamily="34" charset="0"/>
            </a:endParaRPr>
          </a:p>
          <a:p>
            <a:pPr marL="342900" indent="-203200">
              <a:lnSpc>
                <a:spcPct val="70000"/>
              </a:lnSpc>
              <a:spcBef>
                <a:spcPts val="440"/>
              </a:spcBef>
              <a:buSzPts val="2200"/>
              <a:buFont typeface="Arial" panose="020B0604020202020204" pitchFamily="34" charset="0"/>
              <a:buNone/>
            </a:pPr>
            <a:endParaRPr lang="en-US" dirty="0">
              <a:latin typeface="Source Sans Pro" panose="020B0503030403020204" pitchFamily="34" charset="0"/>
              <a:ea typeface="Source Sans Pro" panose="020B0503030403020204" pitchFamily="34" charset="0"/>
            </a:endParaRPr>
          </a:p>
          <a:p>
            <a:pPr marL="342900" indent="-342900">
              <a:lnSpc>
                <a:spcPct val="70000"/>
              </a:lnSpc>
              <a:spcBef>
                <a:spcPts val="440"/>
              </a:spcBef>
              <a:buSzPts val="2200"/>
            </a:pPr>
            <a:r>
              <a:rPr lang="en-US" dirty="0">
                <a:latin typeface="Source Sans Pro" panose="020B0503030403020204" pitchFamily="34" charset="0"/>
                <a:ea typeface="Source Sans Pro" panose="020B0503030403020204" pitchFamily="34" charset="0"/>
              </a:rPr>
              <a:t>Look for:</a:t>
            </a:r>
            <a:endParaRPr lang="en-US" sz="36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EXPANSION</a:t>
            </a:r>
            <a:endParaRPr lang="en-US" sz="3200" dirty="0">
              <a:latin typeface="Source Sans Pro" panose="020B0503030403020204" pitchFamily="34" charset="0"/>
              <a:ea typeface="Source Sans Pro" panose="020B0503030403020204" pitchFamily="34" charset="0"/>
            </a:endParaRPr>
          </a:p>
          <a:p>
            <a:pPr marL="742950" lvl="1" indent="-285750">
              <a:lnSpc>
                <a:spcPct val="70000"/>
              </a:lnSpc>
              <a:spcBef>
                <a:spcPts val="380"/>
              </a:spcBef>
              <a:buSzPts val="1900"/>
            </a:pPr>
            <a:r>
              <a:rPr lang="en-US" dirty="0">
                <a:latin typeface="Source Sans Pro" panose="020B0503030403020204" pitchFamily="34" charset="0"/>
                <a:ea typeface="Source Sans Pro" panose="020B0503030403020204" pitchFamily="34" charset="0"/>
              </a:rPr>
              <a:t>UNDERLYING LESION</a:t>
            </a:r>
            <a:endParaRPr lang="en-US" sz="3200" dirty="0">
              <a:latin typeface="Source Sans Pro" panose="020B0503030403020204" pitchFamily="34" charset="0"/>
              <a:ea typeface="Source Sans Pro" panose="020B0503030403020204" pitchFamily="34" charset="0"/>
            </a:endParaRPr>
          </a:p>
        </p:txBody>
      </p:sp>
      <p:pic>
        <p:nvPicPr>
          <p:cNvPr id="8" name="Picture 4" descr="University of Washington Radiology (Diagnostic) on Doximity Residency  Navigator">
            <a:extLst>
              <a:ext uri="{FF2B5EF4-FFF2-40B4-BE49-F238E27FC236}">
                <a16:creationId xmlns:a16="http://schemas.microsoft.com/office/drawing/2014/main" id="{47EEBBAF-47DE-3C48-9CF0-85BFBD2CF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047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4519-7867-2A40-837A-B3B607F6715E}"/>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Goals &amp; Objectives	</a:t>
            </a:r>
          </a:p>
        </p:txBody>
      </p:sp>
      <p:sp>
        <p:nvSpPr>
          <p:cNvPr id="3" name="Content Placeholder 2">
            <a:extLst>
              <a:ext uri="{FF2B5EF4-FFF2-40B4-BE49-F238E27FC236}">
                <a16:creationId xmlns:a16="http://schemas.microsoft.com/office/drawing/2014/main" id="{CDBA277C-F397-8F43-ABC7-DAED6476E234}"/>
              </a:ext>
            </a:extLst>
          </p:cNvPr>
          <p:cNvSpPr>
            <a:spLocks noGrp="1"/>
          </p:cNvSpPr>
          <p:nvPr>
            <p:ph idx="1"/>
          </p:nvPr>
        </p:nvSpPr>
        <p:spPr/>
        <p:txBody>
          <a:bodyPr>
            <a:normAutofit/>
          </a:bodyPr>
          <a:lstStyle/>
          <a:p>
            <a:r>
              <a:rPr lang="en-US" sz="3200" dirty="0">
                <a:latin typeface="Source Sans Pro" panose="020B0503030403020204" pitchFamily="34" charset="0"/>
                <a:ea typeface="Source Sans Pro" panose="020B0503030403020204" pitchFamily="34" charset="0"/>
              </a:rPr>
              <a:t>Understand indications for acute head imaging</a:t>
            </a:r>
          </a:p>
          <a:p>
            <a:r>
              <a:rPr lang="en-US" sz="3200" dirty="0">
                <a:latin typeface="Source Sans Pro" panose="020B0503030403020204" pitchFamily="34" charset="0"/>
                <a:ea typeface="Source Sans Pro" panose="020B0503030403020204" pitchFamily="34" charset="0"/>
              </a:rPr>
              <a:t>Review basic neuroanatomy</a:t>
            </a:r>
          </a:p>
          <a:p>
            <a:r>
              <a:rPr lang="en-US" sz="3200" dirty="0">
                <a:latin typeface="Source Sans Pro" panose="020B0503030403020204" pitchFamily="34" charset="0"/>
                <a:ea typeface="Source Sans Pro" panose="020B0503030403020204" pitchFamily="34" charset="0"/>
              </a:rPr>
              <a:t>Identify traumatic pathology</a:t>
            </a:r>
          </a:p>
          <a:p>
            <a:r>
              <a:rPr lang="en-US" sz="3200" dirty="0">
                <a:solidFill>
                  <a:srgbClr val="FFC000"/>
                </a:solidFill>
                <a:latin typeface="Source Sans Pro" panose="020B0503030403020204" pitchFamily="34" charset="0"/>
                <a:ea typeface="Source Sans Pro" panose="020B0503030403020204" pitchFamily="34" charset="0"/>
              </a:rPr>
              <a:t>Review cases</a:t>
            </a:r>
          </a:p>
        </p:txBody>
      </p:sp>
      <p:pic>
        <p:nvPicPr>
          <p:cNvPr id="6" name="Picture 4" descr="University of Washington Radiology (Diagnostic) on Doximity Residency  Navigator">
            <a:extLst>
              <a:ext uri="{FF2B5EF4-FFF2-40B4-BE49-F238E27FC236}">
                <a16:creationId xmlns:a16="http://schemas.microsoft.com/office/drawing/2014/main" id="{447DC208-18B5-0F49-AF9F-881793CBF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iversity of Washington Radiology (Diagnostic) on Doximity Residency  Navigator">
            <a:extLst>
              <a:ext uri="{FF2B5EF4-FFF2-40B4-BE49-F238E27FC236}">
                <a16:creationId xmlns:a16="http://schemas.microsoft.com/office/drawing/2014/main" id="{005BF912-5A64-3A4D-8AED-AB6D32372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97" y="60036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45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457200"/>
            <a:ext cx="8166663" cy="1143000"/>
          </a:xfrm>
        </p:spPr>
        <p:txBody>
          <a:bodyPr/>
          <a:lstStyle/>
          <a:p>
            <a:r>
              <a:rPr lang="en-US" dirty="0">
                <a:latin typeface="Source Sans Pro" panose="020B0503030403020204" pitchFamily="34" charset="0"/>
                <a:ea typeface="Source Sans Pro" panose="020B0503030403020204" pitchFamily="34" charset="0"/>
                <a:cs typeface="Helvetica"/>
              </a:rPr>
              <a:t>Code Stroke!</a:t>
            </a:r>
          </a:p>
        </p:txBody>
      </p:sp>
      <p:sp>
        <p:nvSpPr>
          <p:cNvPr id="3" name="Content Placeholder 2"/>
          <p:cNvSpPr>
            <a:spLocks noGrp="1"/>
          </p:cNvSpPr>
          <p:nvPr>
            <p:ph idx="1"/>
          </p:nvPr>
        </p:nvSpPr>
        <p:spPr>
          <a:xfrm>
            <a:off x="1820897" y="1468100"/>
            <a:ext cx="4354482" cy="5101903"/>
          </a:xfrm>
        </p:spPr>
        <p:txBody>
          <a:bodyPr>
            <a:normAutofit fontScale="92500" lnSpcReduction="10000"/>
          </a:bodyPr>
          <a:lstStyle/>
          <a:p>
            <a:pPr marL="0" indent="0">
              <a:buNone/>
            </a:pPr>
            <a:r>
              <a:rPr lang="en-US" dirty="0">
                <a:latin typeface="Source Sans Pro" panose="020B0503030403020204" pitchFamily="34" charset="0"/>
                <a:ea typeface="Source Sans Pro" panose="020B0503030403020204" pitchFamily="34" charset="0"/>
                <a:cs typeface="Helvetica"/>
              </a:rPr>
              <a:t>Patient presents with headache, somnolence, and weakness. Code stroke is called. The CT shows intracranial hemorrhage. In what space is the blood located?</a:t>
            </a:r>
          </a:p>
          <a:p>
            <a:pPr marL="514350" indent="-514350">
              <a:buFont typeface="+mj-lt"/>
              <a:buAutoNum type="alphaUcPeriod"/>
            </a:pPr>
            <a:endParaRPr lang="en-US" dirty="0">
              <a:latin typeface="Source Sans Pro" panose="020B0503030403020204" pitchFamily="34" charset="0"/>
              <a:ea typeface="Source Sans Pro" panose="020B0503030403020204" pitchFamily="34" charset="0"/>
              <a:cs typeface="Helvetica"/>
            </a:endParaRP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Intraparenchymal</a:t>
            </a: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Subarachnoid</a:t>
            </a: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Subdural</a:t>
            </a: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Epidural</a:t>
            </a: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Intraventricular</a:t>
            </a:r>
          </a:p>
        </p:txBody>
      </p:sp>
      <p:pic>
        <p:nvPicPr>
          <p:cNvPr id="7" name="Picture 6" descr="ser002img00014"/>
          <p:cNvPicPr>
            <a:picLocks noChangeAspect="1" noChangeArrowheads="1"/>
          </p:cNvPicPr>
          <p:nvPr/>
        </p:nvPicPr>
        <p:blipFill rotWithShape="1">
          <a:blip r:embed="rId3">
            <a:extLst>
              <a:ext uri="{28A0092B-C50C-407E-A947-70E740481C1C}">
                <a14:useLocalDpi xmlns:a14="http://schemas.microsoft.com/office/drawing/2010/main" val="0"/>
              </a:ext>
            </a:extLst>
          </a:blip>
          <a:srcRect l="8700" r="5916"/>
          <a:stretch/>
        </p:blipFill>
        <p:spPr>
          <a:xfrm>
            <a:off x="5969360" y="1366727"/>
            <a:ext cx="4460495" cy="5224046"/>
          </a:xfrm>
          <a:prstGeom prst="rect">
            <a:avLst/>
          </a:prstGeom>
        </p:spPr>
      </p:pic>
      <p:pic>
        <p:nvPicPr>
          <p:cNvPr id="5" name="Picture 4" descr="University of Washington Radiology (Diagnostic) on Doximity Residency  Navigator">
            <a:extLst>
              <a:ext uri="{FF2B5EF4-FFF2-40B4-BE49-F238E27FC236}">
                <a16:creationId xmlns:a16="http://schemas.microsoft.com/office/drawing/2014/main" id="{3E54BED8-0598-104F-AE65-A0EE55493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194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457200"/>
            <a:ext cx="8166663" cy="1143000"/>
          </a:xfrm>
        </p:spPr>
        <p:txBody>
          <a:bodyPr/>
          <a:lstStyle/>
          <a:p>
            <a:r>
              <a:rPr lang="en-US" dirty="0">
                <a:latin typeface="Source Sans Pro" panose="020B0503030403020204" pitchFamily="34" charset="0"/>
                <a:ea typeface="Source Sans Pro" panose="020B0503030403020204" pitchFamily="34" charset="0"/>
                <a:cs typeface="Helvetica"/>
              </a:rPr>
              <a:t>Code Stroke!</a:t>
            </a:r>
          </a:p>
        </p:txBody>
      </p:sp>
      <p:sp>
        <p:nvSpPr>
          <p:cNvPr id="3" name="Content Placeholder 2"/>
          <p:cNvSpPr>
            <a:spLocks noGrp="1"/>
          </p:cNvSpPr>
          <p:nvPr>
            <p:ph idx="1"/>
          </p:nvPr>
        </p:nvSpPr>
        <p:spPr>
          <a:xfrm>
            <a:off x="1820897" y="1468100"/>
            <a:ext cx="4354482" cy="5101903"/>
          </a:xfrm>
        </p:spPr>
        <p:txBody>
          <a:bodyPr>
            <a:normAutofit fontScale="92500" lnSpcReduction="10000"/>
          </a:bodyPr>
          <a:lstStyle/>
          <a:p>
            <a:pPr marL="0" indent="0">
              <a:buNone/>
            </a:pPr>
            <a:r>
              <a:rPr lang="en-US" dirty="0">
                <a:latin typeface="Source Sans Pro" panose="020B0503030403020204" pitchFamily="34" charset="0"/>
                <a:ea typeface="Source Sans Pro" panose="020B0503030403020204" pitchFamily="34" charset="0"/>
                <a:cs typeface="Helvetica"/>
              </a:rPr>
              <a:t>Patient presents with headache, somnolence, and weakness. Code stroke is called. The CT shows intracranial hemorrhage. In what space is the blood located?</a:t>
            </a:r>
          </a:p>
          <a:p>
            <a:pPr marL="514350" indent="-514350">
              <a:buFont typeface="+mj-lt"/>
              <a:buAutoNum type="alphaUcPeriod"/>
            </a:pPr>
            <a:endParaRPr lang="en-US" dirty="0">
              <a:latin typeface="Source Sans Pro" panose="020B0503030403020204" pitchFamily="34" charset="0"/>
              <a:ea typeface="Source Sans Pro" panose="020B0503030403020204" pitchFamily="34" charset="0"/>
              <a:cs typeface="Helvetica"/>
            </a:endParaRP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Intraparenchymal</a:t>
            </a:r>
          </a:p>
          <a:p>
            <a:pPr marL="514350" indent="-514350">
              <a:buFont typeface="+mj-lt"/>
              <a:buAutoNum type="alphaUcPeriod"/>
            </a:pPr>
            <a:r>
              <a:rPr lang="en-US" dirty="0">
                <a:solidFill>
                  <a:srgbClr val="FFC000"/>
                </a:solidFill>
                <a:latin typeface="Source Sans Pro" panose="020B0503030403020204" pitchFamily="34" charset="0"/>
                <a:ea typeface="Source Sans Pro" panose="020B0503030403020204" pitchFamily="34" charset="0"/>
                <a:cs typeface="Helvetica"/>
              </a:rPr>
              <a:t>Subarachnoid</a:t>
            </a: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Subdural</a:t>
            </a: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Epidural</a:t>
            </a:r>
          </a:p>
          <a:p>
            <a:pPr marL="514350" indent="-514350">
              <a:buFont typeface="+mj-lt"/>
              <a:buAutoNum type="alphaUcPeriod"/>
            </a:pPr>
            <a:r>
              <a:rPr lang="en-US" dirty="0">
                <a:latin typeface="Source Sans Pro" panose="020B0503030403020204" pitchFamily="34" charset="0"/>
                <a:ea typeface="Source Sans Pro" panose="020B0503030403020204" pitchFamily="34" charset="0"/>
                <a:cs typeface="Helvetica"/>
              </a:rPr>
              <a:t>Intraventricular</a:t>
            </a:r>
          </a:p>
        </p:txBody>
      </p:sp>
      <p:pic>
        <p:nvPicPr>
          <p:cNvPr id="7" name="Picture 6" descr="ser002img00014"/>
          <p:cNvPicPr>
            <a:picLocks noChangeAspect="1" noChangeArrowheads="1"/>
          </p:cNvPicPr>
          <p:nvPr/>
        </p:nvPicPr>
        <p:blipFill rotWithShape="1">
          <a:blip r:embed="rId3">
            <a:extLst>
              <a:ext uri="{28A0092B-C50C-407E-A947-70E740481C1C}">
                <a14:useLocalDpi xmlns:a14="http://schemas.microsoft.com/office/drawing/2010/main" val="0"/>
              </a:ext>
            </a:extLst>
          </a:blip>
          <a:srcRect l="8700" r="5916"/>
          <a:stretch/>
        </p:blipFill>
        <p:spPr>
          <a:xfrm>
            <a:off x="5969360" y="1366727"/>
            <a:ext cx="4460495" cy="5224046"/>
          </a:xfrm>
          <a:prstGeom prst="rect">
            <a:avLst/>
          </a:prstGeom>
        </p:spPr>
      </p:pic>
      <p:cxnSp>
        <p:nvCxnSpPr>
          <p:cNvPr id="6" name="Straight Arrow Connector 5"/>
          <p:cNvCxnSpPr/>
          <p:nvPr/>
        </p:nvCxnSpPr>
        <p:spPr>
          <a:xfrm flipH="1">
            <a:off x="8443222" y="2686220"/>
            <a:ext cx="416669" cy="252674"/>
          </a:xfrm>
          <a:prstGeom prst="straightConnector1">
            <a:avLst/>
          </a:prstGeom>
          <a:ln w="412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628056" y="2938894"/>
            <a:ext cx="1" cy="405074"/>
          </a:xfrm>
          <a:prstGeom prst="straightConnector1">
            <a:avLst/>
          </a:prstGeom>
          <a:ln w="412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9292277" y="2686220"/>
            <a:ext cx="1" cy="405074"/>
          </a:xfrm>
          <a:prstGeom prst="straightConnector1">
            <a:avLst/>
          </a:prstGeom>
          <a:ln w="412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8362590" y="3688574"/>
            <a:ext cx="416669" cy="0"/>
          </a:xfrm>
          <a:prstGeom prst="straightConnector1">
            <a:avLst/>
          </a:prstGeom>
          <a:ln w="41275">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8306655" y="4727829"/>
            <a:ext cx="55934" cy="402617"/>
          </a:xfrm>
          <a:prstGeom prst="straightConnector1">
            <a:avLst/>
          </a:prstGeom>
          <a:ln w="41275">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4" descr="University of Washington Radiology (Diagnostic) on Doximity Residency  Navigator">
            <a:extLst>
              <a:ext uri="{FF2B5EF4-FFF2-40B4-BE49-F238E27FC236}">
                <a16:creationId xmlns:a16="http://schemas.microsoft.com/office/drawing/2014/main" id="{E122C162-EF3C-1B40-9A76-4A5D486AC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24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cs typeface="Helvetica"/>
              </a:rPr>
              <a:t>Code Stroke!</a:t>
            </a:r>
          </a:p>
        </p:txBody>
      </p:sp>
      <p:sp>
        <p:nvSpPr>
          <p:cNvPr id="3" name="Content Placeholder 2"/>
          <p:cNvSpPr>
            <a:spLocks noGrp="1"/>
          </p:cNvSpPr>
          <p:nvPr>
            <p:ph idx="1"/>
          </p:nvPr>
        </p:nvSpPr>
        <p:spPr>
          <a:xfrm>
            <a:off x="1140031" y="1600200"/>
            <a:ext cx="5018853" cy="4948510"/>
          </a:xfrm>
        </p:spPr>
        <p:txBody>
          <a:bodyPr>
            <a:normAutofit/>
          </a:bodyPr>
          <a:lstStyle/>
          <a:p>
            <a:r>
              <a:rPr lang="en-US" sz="3700" u="sng" dirty="0">
                <a:latin typeface="Source Sans Pro" panose="020B0503030403020204" pitchFamily="34" charset="0"/>
                <a:ea typeface="Source Sans Pro" panose="020B0503030403020204" pitchFamily="34" charset="0"/>
                <a:cs typeface="Helvetica"/>
              </a:rPr>
              <a:t>What am I looking for?</a:t>
            </a:r>
          </a:p>
          <a:p>
            <a:pPr lvl="1"/>
            <a:r>
              <a:rPr lang="en-US" i="1" dirty="0">
                <a:latin typeface="Source Sans Pro" panose="020B0503030403020204" pitchFamily="34" charset="0"/>
                <a:ea typeface="Source Sans Pro" panose="020B0503030403020204" pitchFamily="34" charset="0"/>
                <a:cs typeface="Helvetica"/>
              </a:rPr>
              <a:t>Is there </a:t>
            </a:r>
            <a:r>
              <a:rPr lang="en-US" b="1" i="1" dirty="0">
                <a:solidFill>
                  <a:srgbClr val="FF0000"/>
                </a:solidFill>
                <a:latin typeface="Source Sans Pro" panose="020B0503030403020204" pitchFamily="34" charset="0"/>
                <a:ea typeface="Source Sans Pro" panose="020B0503030403020204" pitchFamily="34" charset="0"/>
                <a:cs typeface="Helvetica"/>
              </a:rPr>
              <a:t>blood</a:t>
            </a:r>
            <a:r>
              <a:rPr lang="en-US" i="1" dirty="0">
                <a:latin typeface="Source Sans Pro" panose="020B0503030403020204" pitchFamily="34" charset="0"/>
                <a:ea typeface="Source Sans Pro" panose="020B0503030403020204" pitchFamily="34" charset="0"/>
                <a:cs typeface="Helvetica"/>
              </a:rPr>
              <a:t>???</a:t>
            </a:r>
          </a:p>
          <a:p>
            <a:pPr marL="457200" lvl="1" indent="0">
              <a:buNone/>
            </a:pPr>
            <a:endParaRPr lang="en-US" i="1" dirty="0">
              <a:latin typeface="Source Sans Pro" panose="020B0503030403020204" pitchFamily="34" charset="0"/>
              <a:ea typeface="Source Sans Pro" panose="020B0503030403020204" pitchFamily="34" charset="0"/>
              <a:cs typeface="Helvetica"/>
            </a:endParaRPr>
          </a:p>
          <a:p>
            <a:r>
              <a:rPr lang="en-US" u="sng" dirty="0">
                <a:latin typeface="Source Sans Pro" panose="020B0503030403020204" pitchFamily="34" charset="0"/>
                <a:ea typeface="Source Sans Pro" panose="020B0503030403020204" pitchFamily="34" charset="0"/>
                <a:cs typeface="Helvetica"/>
              </a:rPr>
              <a:t>Why do I care—what decision do I have to make?</a:t>
            </a:r>
          </a:p>
          <a:p>
            <a:pPr lvl="1"/>
            <a:r>
              <a:rPr lang="en-US" i="1" dirty="0">
                <a:latin typeface="Source Sans Pro" panose="020B0503030403020204" pitchFamily="34" charset="0"/>
                <a:ea typeface="Source Sans Pro" panose="020B0503030403020204" pitchFamily="34" charset="0"/>
                <a:cs typeface="Helvetica"/>
              </a:rPr>
              <a:t>Do I treat the patient or not?</a:t>
            </a:r>
          </a:p>
          <a:p>
            <a:pPr lvl="1"/>
            <a:r>
              <a:rPr lang="en-US" b="1" u="sng" dirty="0" err="1">
                <a:solidFill>
                  <a:srgbClr val="FFC000"/>
                </a:solidFill>
                <a:latin typeface="Source Sans Pro" panose="020B0503030403020204" pitchFamily="34" charset="0"/>
                <a:ea typeface="Source Sans Pro" panose="020B0503030403020204" pitchFamily="34" charset="0"/>
                <a:cs typeface="Helvetica"/>
              </a:rPr>
              <a:t>tPA</a:t>
            </a:r>
            <a:r>
              <a:rPr lang="en-US" dirty="0">
                <a:latin typeface="Source Sans Pro" panose="020B0503030403020204" pitchFamily="34" charset="0"/>
                <a:ea typeface="Source Sans Pro" panose="020B0503030403020204" pitchFamily="34" charset="0"/>
                <a:cs typeface="Helvetica"/>
              </a:rPr>
              <a:t> (tissue plasminogen activator) </a:t>
            </a:r>
          </a:p>
          <a:p>
            <a:pPr lvl="2"/>
            <a:r>
              <a:rPr lang="en-US" dirty="0">
                <a:latin typeface="Source Sans Pro" panose="020B0503030403020204" pitchFamily="34" charset="0"/>
                <a:ea typeface="Source Sans Pro" panose="020B0503030403020204" pitchFamily="34" charset="0"/>
                <a:cs typeface="Helvetica"/>
              </a:rPr>
              <a:t>Clot buster medication</a:t>
            </a:r>
          </a:p>
          <a:p>
            <a:pPr lvl="2"/>
            <a:r>
              <a:rPr lang="en-US" dirty="0">
                <a:latin typeface="Source Sans Pro" panose="020B0503030403020204" pitchFamily="34" charset="0"/>
                <a:ea typeface="Source Sans Pro" panose="020B0503030403020204" pitchFamily="34" charset="0"/>
                <a:cs typeface="Helvetica"/>
              </a:rPr>
              <a:t>Blood on CT: do not give TPA </a:t>
            </a:r>
          </a:p>
          <a:p>
            <a:pPr lvl="2"/>
            <a:r>
              <a:rPr lang="en-US" dirty="0">
                <a:latin typeface="Source Sans Pro" panose="020B0503030403020204" pitchFamily="34" charset="0"/>
                <a:ea typeface="Source Sans Pro" panose="020B0503030403020204" pitchFamily="34" charset="0"/>
                <a:cs typeface="Helvetica"/>
              </a:rPr>
              <a:t>No blood on CT: give TPA</a:t>
            </a:r>
          </a:p>
        </p:txBody>
      </p:sp>
      <p:pic>
        <p:nvPicPr>
          <p:cNvPr id="4" name="Content Placeholder 6" descr="ser002img00018.jpg"/>
          <p:cNvPicPr>
            <a:picLocks noChangeAspect="1"/>
          </p:cNvPicPr>
          <p:nvPr/>
        </p:nvPicPr>
        <p:blipFill>
          <a:blip r:embed="rId3">
            <a:extLst>
              <a:ext uri="{28A0092B-C50C-407E-A947-70E740481C1C}">
                <a14:useLocalDpi xmlns:a14="http://schemas.microsoft.com/office/drawing/2010/main" val="0"/>
              </a:ext>
            </a:extLst>
          </a:blip>
          <a:srcRect l="-3839" r="-3839"/>
          <a:stretch>
            <a:fillRect/>
          </a:stretch>
        </p:blipFill>
        <p:spPr>
          <a:xfrm>
            <a:off x="6427286" y="1705150"/>
            <a:ext cx="4191233" cy="4697016"/>
          </a:xfrm>
          <a:prstGeom prst="rect">
            <a:avLst/>
          </a:prstGeom>
          <a:effectLst>
            <a:outerShdw blurRad="50800" dist="38100" dir="2700000" algn="tl" rotWithShape="0">
              <a:prstClr val="black">
                <a:alpha val="40000"/>
              </a:prstClr>
            </a:outerShdw>
          </a:effectLst>
        </p:spPr>
      </p:pic>
      <p:pic>
        <p:nvPicPr>
          <p:cNvPr id="5" name="Picture 4" descr="University of Washington Radiology (Diagnostic) on Doximity Residency  Navigator">
            <a:extLst>
              <a:ext uri="{FF2B5EF4-FFF2-40B4-BE49-F238E27FC236}">
                <a16:creationId xmlns:a16="http://schemas.microsoft.com/office/drawing/2014/main" id="{521C8B9C-5B92-3B40-BD26-5ED88D3AF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0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8928"/>
            <a:ext cx="8229600" cy="1143000"/>
          </a:xfrm>
        </p:spPr>
        <p:txBody>
          <a:bodyPr/>
          <a:lstStyle/>
          <a:p>
            <a:r>
              <a:rPr lang="en-US" dirty="0">
                <a:latin typeface="Source Sans Pro" panose="020B0503030403020204" pitchFamily="34" charset="0"/>
                <a:ea typeface="Source Sans Pro" panose="020B0503030403020204" pitchFamily="34" charset="0"/>
                <a:cs typeface="Helvetica"/>
              </a:rPr>
              <a:t>Case</a:t>
            </a:r>
          </a:p>
        </p:txBody>
      </p:sp>
      <p:sp>
        <p:nvSpPr>
          <p:cNvPr id="3" name="Content Placeholder 2"/>
          <p:cNvSpPr>
            <a:spLocks noGrp="1"/>
          </p:cNvSpPr>
          <p:nvPr>
            <p:ph idx="1"/>
          </p:nvPr>
        </p:nvSpPr>
        <p:spPr>
          <a:xfrm>
            <a:off x="1125896" y="1600201"/>
            <a:ext cx="4933570" cy="4978223"/>
          </a:xfrm>
        </p:spPr>
        <p:txBody>
          <a:bodyPr>
            <a:normAutofit/>
          </a:bodyPr>
          <a:lstStyle/>
          <a:p>
            <a:pPr marL="0" indent="0">
              <a:buNone/>
            </a:pPr>
            <a:r>
              <a:rPr lang="en-US" sz="2400" dirty="0">
                <a:latin typeface="Source Sans Pro" panose="020B0503030403020204" pitchFamily="34" charset="0"/>
                <a:ea typeface="Source Sans Pro" panose="020B0503030403020204" pitchFamily="34" charset="0"/>
                <a:cs typeface="Helvetica"/>
              </a:rPr>
              <a:t>A 23-year-old male falls while rock-climbing, and strikes his head on a rock.  He initially complained of head pain only, but now presents to the hospital comatose.</a:t>
            </a:r>
          </a:p>
          <a:p>
            <a:pPr marL="0" indent="0">
              <a:buNone/>
            </a:pPr>
            <a:endParaRPr lang="en-US" sz="2400" dirty="0">
              <a:latin typeface="Source Sans Pro" panose="020B0503030403020204" pitchFamily="34" charset="0"/>
              <a:ea typeface="Source Sans Pro" panose="020B0503030403020204" pitchFamily="34" charset="0"/>
              <a:cs typeface="Helvetica"/>
            </a:endParaRPr>
          </a:p>
          <a:p>
            <a:pPr marL="0" indent="0">
              <a:buNone/>
            </a:pPr>
            <a:r>
              <a:rPr lang="en-US" sz="2400" dirty="0">
                <a:latin typeface="Source Sans Pro" panose="020B0503030403020204" pitchFamily="34" charset="0"/>
                <a:ea typeface="Source Sans Pro" panose="020B0503030403020204" pitchFamily="34" charset="0"/>
                <a:cs typeface="Helvetica"/>
              </a:rPr>
              <a:t>What is the most likely cause of arterial bleeding:</a:t>
            </a:r>
          </a:p>
          <a:p>
            <a:pPr marL="457200" indent="-457200">
              <a:buFont typeface="+mj-lt"/>
              <a:buAutoNum type="alphaUcPeriod"/>
            </a:pPr>
            <a:r>
              <a:rPr lang="en-US" sz="2400" dirty="0">
                <a:latin typeface="Source Sans Pro" panose="020B0503030403020204" pitchFamily="34" charset="0"/>
                <a:ea typeface="Source Sans Pro" panose="020B0503030403020204" pitchFamily="34" charset="0"/>
                <a:cs typeface="Helvetica"/>
              </a:rPr>
              <a:t>Skull fracture</a:t>
            </a:r>
          </a:p>
          <a:p>
            <a:pPr marL="457200" indent="-457200">
              <a:buFont typeface="+mj-lt"/>
              <a:buAutoNum type="alphaUcPeriod"/>
            </a:pPr>
            <a:r>
              <a:rPr lang="en-US" sz="2400" dirty="0">
                <a:latin typeface="Source Sans Pro" panose="020B0503030403020204" pitchFamily="34" charset="0"/>
                <a:ea typeface="Source Sans Pro" panose="020B0503030403020204" pitchFamily="34" charset="0"/>
                <a:cs typeface="Helvetica"/>
              </a:rPr>
              <a:t>Shear forces</a:t>
            </a:r>
          </a:p>
          <a:p>
            <a:pPr marL="457200" indent="-457200">
              <a:buFont typeface="+mj-lt"/>
              <a:buAutoNum type="alphaUcPeriod"/>
            </a:pPr>
            <a:r>
              <a:rPr lang="en-US" sz="2400" dirty="0">
                <a:latin typeface="Source Sans Pro" panose="020B0503030403020204" pitchFamily="34" charset="0"/>
                <a:ea typeface="Source Sans Pro" panose="020B0503030403020204" pitchFamily="34" charset="0"/>
                <a:cs typeface="Helvetica"/>
              </a:rPr>
              <a:t>Anticoagulation</a:t>
            </a:r>
          </a:p>
          <a:p>
            <a:pPr marL="457200" indent="-457200">
              <a:buFont typeface="+mj-lt"/>
              <a:buAutoNum type="alphaUcPeriod"/>
            </a:pPr>
            <a:r>
              <a:rPr lang="en-US" sz="2400" dirty="0">
                <a:latin typeface="Source Sans Pro" panose="020B0503030403020204" pitchFamily="34" charset="0"/>
                <a:ea typeface="Source Sans Pro" panose="020B0503030403020204" pitchFamily="34" charset="0"/>
                <a:cs typeface="Helvetica"/>
              </a:rPr>
              <a:t>Penetrating injury</a:t>
            </a:r>
          </a:p>
          <a:p>
            <a:pPr marL="457200" indent="-457200">
              <a:buFont typeface="+mj-lt"/>
              <a:buAutoNum type="alphaUcPeriod"/>
            </a:pPr>
            <a:endParaRPr lang="en-US" sz="2400" dirty="0">
              <a:latin typeface="Source Sans Pro" panose="020B0503030403020204" pitchFamily="34" charset="0"/>
              <a:ea typeface="Source Sans Pro" panose="020B0503030403020204" pitchFamily="34" charset="0"/>
              <a:cs typeface="Helvetica"/>
            </a:endParaRPr>
          </a:p>
        </p:txBody>
      </p:sp>
      <p:pic>
        <p:nvPicPr>
          <p:cNvPr id="6" name="Picture 5"/>
          <p:cNvPicPr>
            <a:picLocks noChangeAspect="1"/>
          </p:cNvPicPr>
          <p:nvPr/>
        </p:nvPicPr>
        <p:blipFill>
          <a:blip r:embed="rId3"/>
          <a:stretch>
            <a:fillRect/>
          </a:stretch>
        </p:blipFill>
        <p:spPr>
          <a:xfrm>
            <a:off x="6233810" y="441706"/>
            <a:ext cx="4832295" cy="6136717"/>
          </a:xfrm>
          <a:prstGeom prst="rect">
            <a:avLst/>
          </a:prstGeom>
        </p:spPr>
      </p:pic>
      <p:pic>
        <p:nvPicPr>
          <p:cNvPr id="5" name="Picture 4" descr="University of Washington Radiology (Diagnostic) on Doximity Residency  Navigator">
            <a:extLst>
              <a:ext uri="{FF2B5EF4-FFF2-40B4-BE49-F238E27FC236}">
                <a16:creationId xmlns:a16="http://schemas.microsoft.com/office/drawing/2014/main" id="{FDEFE796-1780-DF40-A508-8D1FB256A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791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8928"/>
            <a:ext cx="8229600" cy="1143000"/>
          </a:xfrm>
        </p:spPr>
        <p:txBody>
          <a:bodyPr/>
          <a:lstStyle/>
          <a:p>
            <a:r>
              <a:rPr lang="en-US" dirty="0">
                <a:latin typeface="Source Sans Pro" panose="020B0503030403020204" pitchFamily="34" charset="0"/>
                <a:ea typeface="Source Sans Pro" panose="020B0503030403020204" pitchFamily="34" charset="0"/>
                <a:cs typeface="Helvetica"/>
              </a:rPr>
              <a:t>Case</a:t>
            </a:r>
          </a:p>
        </p:txBody>
      </p:sp>
      <p:sp>
        <p:nvSpPr>
          <p:cNvPr id="3" name="Content Placeholder 2"/>
          <p:cNvSpPr>
            <a:spLocks noGrp="1"/>
          </p:cNvSpPr>
          <p:nvPr>
            <p:ph idx="1"/>
          </p:nvPr>
        </p:nvSpPr>
        <p:spPr>
          <a:xfrm>
            <a:off x="1125896" y="1600201"/>
            <a:ext cx="4933570" cy="4978223"/>
          </a:xfrm>
        </p:spPr>
        <p:txBody>
          <a:bodyPr>
            <a:normAutofit/>
          </a:bodyPr>
          <a:lstStyle/>
          <a:p>
            <a:pPr marL="0" indent="0">
              <a:buNone/>
            </a:pPr>
            <a:r>
              <a:rPr lang="en-US" sz="2400" dirty="0">
                <a:latin typeface="Source Sans Pro" panose="020B0503030403020204" pitchFamily="34" charset="0"/>
                <a:ea typeface="Source Sans Pro" panose="020B0503030403020204" pitchFamily="34" charset="0"/>
                <a:cs typeface="Helvetica"/>
              </a:rPr>
              <a:t>A 23-year-old male falls while rock-climbing, and strikes his head on a rock.  He initially complained of head pain only, but now presents to the hospital comatose.</a:t>
            </a:r>
          </a:p>
          <a:p>
            <a:pPr marL="0" indent="0">
              <a:buNone/>
            </a:pPr>
            <a:endParaRPr lang="en-US" sz="2400" dirty="0">
              <a:latin typeface="Source Sans Pro" panose="020B0503030403020204" pitchFamily="34" charset="0"/>
              <a:ea typeface="Source Sans Pro" panose="020B0503030403020204" pitchFamily="34" charset="0"/>
              <a:cs typeface="Helvetica"/>
            </a:endParaRPr>
          </a:p>
          <a:p>
            <a:pPr marL="0" indent="0">
              <a:buNone/>
            </a:pPr>
            <a:r>
              <a:rPr lang="en-US" sz="2400" dirty="0">
                <a:latin typeface="Source Sans Pro" panose="020B0503030403020204" pitchFamily="34" charset="0"/>
                <a:ea typeface="Source Sans Pro" panose="020B0503030403020204" pitchFamily="34" charset="0"/>
                <a:cs typeface="Helvetica"/>
              </a:rPr>
              <a:t>What is the most likely cause of arterial bleeding:</a:t>
            </a:r>
          </a:p>
          <a:p>
            <a:pPr marL="457200" indent="-457200">
              <a:buFont typeface="+mj-lt"/>
              <a:buAutoNum type="alphaUcPeriod"/>
            </a:pPr>
            <a:r>
              <a:rPr lang="en-US" sz="2400" dirty="0">
                <a:latin typeface="Source Sans Pro" panose="020B0503030403020204" pitchFamily="34" charset="0"/>
                <a:ea typeface="Source Sans Pro" panose="020B0503030403020204" pitchFamily="34" charset="0"/>
                <a:cs typeface="Helvetica"/>
              </a:rPr>
              <a:t>Skull fracture</a:t>
            </a:r>
          </a:p>
          <a:p>
            <a:pPr marL="457200" indent="-457200">
              <a:buFont typeface="+mj-lt"/>
              <a:buAutoNum type="alphaUcPeriod"/>
            </a:pPr>
            <a:r>
              <a:rPr lang="en-US" sz="2400" dirty="0">
                <a:solidFill>
                  <a:srgbClr val="FFC000"/>
                </a:solidFill>
                <a:latin typeface="Source Sans Pro" panose="020B0503030403020204" pitchFamily="34" charset="0"/>
                <a:ea typeface="Source Sans Pro" panose="020B0503030403020204" pitchFamily="34" charset="0"/>
                <a:cs typeface="Helvetica"/>
              </a:rPr>
              <a:t>Shear forces</a:t>
            </a:r>
          </a:p>
          <a:p>
            <a:pPr marL="457200" indent="-457200">
              <a:buFont typeface="+mj-lt"/>
              <a:buAutoNum type="alphaUcPeriod"/>
            </a:pPr>
            <a:r>
              <a:rPr lang="en-US" sz="2400" dirty="0">
                <a:latin typeface="Source Sans Pro" panose="020B0503030403020204" pitchFamily="34" charset="0"/>
                <a:ea typeface="Source Sans Pro" panose="020B0503030403020204" pitchFamily="34" charset="0"/>
                <a:cs typeface="Helvetica"/>
              </a:rPr>
              <a:t>Anticoagulation</a:t>
            </a:r>
          </a:p>
          <a:p>
            <a:pPr marL="457200" indent="-457200">
              <a:buFont typeface="+mj-lt"/>
              <a:buAutoNum type="alphaUcPeriod"/>
            </a:pPr>
            <a:r>
              <a:rPr lang="en-US" sz="2400" dirty="0">
                <a:latin typeface="Source Sans Pro" panose="020B0503030403020204" pitchFamily="34" charset="0"/>
                <a:ea typeface="Source Sans Pro" panose="020B0503030403020204" pitchFamily="34" charset="0"/>
                <a:cs typeface="Helvetica"/>
              </a:rPr>
              <a:t>Penetrating injury</a:t>
            </a:r>
          </a:p>
          <a:p>
            <a:pPr marL="457200" indent="-457200">
              <a:buFont typeface="+mj-lt"/>
              <a:buAutoNum type="alphaUcPeriod"/>
            </a:pPr>
            <a:endParaRPr lang="en-US" sz="2400" dirty="0">
              <a:latin typeface="Source Sans Pro" panose="020B0503030403020204" pitchFamily="34" charset="0"/>
              <a:ea typeface="Source Sans Pro" panose="020B0503030403020204" pitchFamily="34" charset="0"/>
              <a:cs typeface="Helvetica"/>
            </a:endParaRPr>
          </a:p>
        </p:txBody>
      </p:sp>
      <p:pic>
        <p:nvPicPr>
          <p:cNvPr id="6" name="Picture 5"/>
          <p:cNvPicPr>
            <a:picLocks noChangeAspect="1"/>
          </p:cNvPicPr>
          <p:nvPr/>
        </p:nvPicPr>
        <p:blipFill>
          <a:blip r:embed="rId3"/>
          <a:stretch>
            <a:fillRect/>
          </a:stretch>
        </p:blipFill>
        <p:spPr>
          <a:xfrm>
            <a:off x="6233810" y="441706"/>
            <a:ext cx="4832295" cy="6136717"/>
          </a:xfrm>
          <a:prstGeom prst="rect">
            <a:avLst/>
          </a:prstGeom>
        </p:spPr>
      </p:pic>
      <p:pic>
        <p:nvPicPr>
          <p:cNvPr id="5" name="Picture 4" descr="University of Washington Radiology (Diagnostic) on Doximity Residency  Navigator">
            <a:extLst>
              <a:ext uri="{FF2B5EF4-FFF2-40B4-BE49-F238E27FC236}">
                <a16:creationId xmlns:a16="http://schemas.microsoft.com/office/drawing/2014/main" id="{FDEFE796-1780-DF40-A508-8D1FB256A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F971235-6394-9344-817A-3C86F98E6052}"/>
              </a:ext>
            </a:extLst>
          </p:cNvPr>
          <p:cNvCxnSpPr>
            <a:cxnSpLocks/>
          </p:cNvCxnSpPr>
          <p:nvPr/>
        </p:nvCxnSpPr>
        <p:spPr>
          <a:xfrm flipV="1">
            <a:off x="9673390" y="3782737"/>
            <a:ext cx="433350" cy="144959"/>
          </a:xfrm>
          <a:prstGeom prst="straightConnector1">
            <a:avLst/>
          </a:prstGeom>
          <a:ln w="41275">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1146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4200" y="1600201"/>
            <a:ext cx="4205265" cy="4978223"/>
          </a:xfrm>
        </p:spPr>
        <p:txBody>
          <a:bodyPr>
            <a:normAutofit fontScale="92500" lnSpcReduction="20000"/>
          </a:bodyPr>
          <a:lstStyle/>
          <a:p>
            <a:pPr marL="0" indent="0">
              <a:buNone/>
            </a:pPr>
            <a:r>
              <a:rPr lang="en-US" dirty="0">
                <a:latin typeface="Source Sans Pro" panose="020B0503030403020204" pitchFamily="34" charset="0"/>
                <a:ea typeface="Source Sans Pro" panose="020B0503030403020204" pitchFamily="34" charset="0"/>
                <a:cs typeface="Helvetica"/>
              </a:rPr>
              <a:t>A 65-year-old male with atrial fibrillation falls after tripping on the sidewalk. He can’t remember hitting his head, but reports a headache and seems sleepy and confused. </a:t>
            </a:r>
          </a:p>
          <a:p>
            <a:pPr marL="0" indent="0">
              <a:buNone/>
            </a:pPr>
            <a:endParaRPr lang="en-US" dirty="0">
              <a:latin typeface="Source Sans Pro" panose="020B0503030403020204" pitchFamily="34" charset="0"/>
              <a:ea typeface="Source Sans Pro" panose="020B0503030403020204" pitchFamily="34" charset="0"/>
              <a:cs typeface="Helvetica"/>
            </a:endParaRPr>
          </a:p>
          <a:p>
            <a:pPr marL="0" indent="0">
              <a:buNone/>
            </a:pPr>
            <a:r>
              <a:rPr lang="en-US" dirty="0">
                <a:latin typeface="Source Sans Pro" panose="020B0503030403020204" pitchFamily="34" charset="0"/>
                <a:ea typeface="Source Sans Pro" panose="020B0503030403020204" pitchFamily="34" charset="0"/>
                <a:cs typeface="Helvetica"/>
              </a:rPr>
              <a:t>What is the most likely source of bleeding:</a:t>
            </a:r>
          </a:p>
          <a:p>
            <a:pPr marL="457200" indent="-457200">
              <a:buFont typeface="+mj-lt"/>
              <a:buAutoNum type="alphaUcPeriod"/>
            </a:pPr>
            <a:r>
              <a:rPr lang="en-US" dirty="0">
                <a:latin typeface="Source Sans Pro" panose="020B0503030403020204" pitchFamily="34" charset="0"/>
                <a:ea typeface="Source Sans Pro" panose="020B0503030403020204" pitchFamily="34" charset="0"/>
                <a:cs typeface="Helvetica"/>
              </a:rPr>
              <a:t>Meningeal artery</a:t>
            </a:r>
          </a:p>
          <a:p>
            <a:pPr marL="457200" indent="-457200">
              <a:buFont typeface="+mj-lt"/>
              <a:buAutoNum type="alphaUcPeriod"/>
            </a:pPr>
            <a:r>
              <a:rPr lang="en-US" dirty="0">
                <a:latin typeface="Source Sans Pro" panose="020B0503030403020204" pitchFamily="34" charset="0"/>
                <a:ea typeface="Source Sans Pro" panose="020B0503030403020204" pitchFamily="34" charset="0"/>
                <a:cs typeface="Helvetica"/>
              </a:rPr>
              <a:t>Cerebral artery</a:t>
            </a:r>
          </a:p>
          <a:p>
            <a:pPr marL="457200" indent="-457200">
              <a:buFont typeface="+mj-lt"/>
              <a:buAutoNum type="alphaUcPeriod"/>
            </a:pPr>
            <a:r>
              <a:rPr lang="en-US" dirty="0">
                <a:latin typeface="Source Sans Pro" panose="020B0503030403020204" pitchFamily="34" charset="0"/>
                <a:ea typeface="Source Sans Pro" panose="020B0503030403020204" pitchFamily="34" charset="0"/>
                <a:cs typeface="Helvetica"/>
              </a:rPr>
              <a:t>Bridging cortical vein</a:t>
            </a:r>
          </a:p>
          <a:p>
            <a:pPr marL="457200" indent="-457200">
              <a:buFont typeface="+mj-lt"/>
              <a:buAutoNum type="alphaUcPeriod"/>
            </a:pPr>
            <a:r>
              <a:rPr lang="en-US" dirty="0">
                <a:latin typeface="Source Sans Pro" panose="020B0503030403020204" pitchFamily="34" charset="0"/>
                <a:ea typeface="Source Sans Pro" panose="020B0503030403020204" pitchFamily="34" charset="0"/>
                <a:cs typeface="Helvetica"/>
              </a:rPr>
              <a:t>Superior sagittal sinus</a:t>
            </a:r>
          </a:p>
        </p:txBody>
      </p:sp>
      <p:pic>
        <p:nvPicPr>
          <p:cNvPr id="5" name="Picture 4" descr="ser003img00019.jpg"/>
          <p:cNvPicPr>
            <a:picLocks noChangeAspect="1"/>
          </p:cNvPicPr>
          <p:nvPr/>
        </p:nvPicPr>
        <p:blipFill rotWithShape="1">
          <a:blip r:embed="rId3">
            <a:extLst>
              <a:ext uri="{28A0092B-C50C-407E-A947-70E740481C1C}">
                <a14:useLocalDpi xmlns:a14="http://schemas.microsoft.com/office/drawing/2010/main" val="0"/>
              </a:ext>
            </a:extLst>
          </a:blip>
          <a:srcRect l="13424" t="9876" r="9266"/>
          <a:stretch/>
        </p:blipFill>
        <p:spPr>
          <a:xfrm>
            <a:off x="6303484" y="484415"/>
            <a:ext cx="4799945" cy="5999931"/>
          </a:xfrm>
          <a:prstGeom prst="rect">
            <a:avLst/>
          </a:prstGeom>
        </p:spPr>
      </p:pic>
      <p:sp>
        <p:nvSpPr>
          <p:cNvPr id="6" name="Title 1"/>
          <p:cNvSpPr>
            <a:spLocks noGrp="1"/>
          </p:cNvSpPr>
          <p:nvPr>
            <p:ph type="title"/>
          </p:nvPr>
        </p:nvSpPr>
        <p:spPr>
          <a:xfrm>
            <a:off x="1981200" y="278928"/>
            <a:ext cx="8229600" cy="1143000"/>
          </a:xfrm>
        </p:spPr>
        <p:txBody>
          <a:bodyPr/>
          <a:lstStyle/>
          <a:p>
            <a:r>
              <a:rPr lang="en-US" dirty="0">
                <a:latin typeface="Source Sans Pro" panose="020B0503030403020204" pitchFamily="34" charset="0"/>
                <a:ea typeface="Source Sans Pro" panose="020B0503030403020204" pitchFamily="34" charset="0"/>
                <a:cs typeface="Helvetica"/>
              </a:rPr>
              <a:t>Case</a:t>
            </a:r>
          </a:p>
        </p:txBody>
      </p:sp>
      <p:pic>
        <p:nvPicPr>
          <p:cNvPr id="7" name="Picture 4" descr="University of Washington Radiology (Diagnostic) on Doximity Residency  Navigator">
            <a:extLst>
              <a:ext uri="{FF2B5EF4-FFF2-40B4-BE49-F238E27FC236}">
                <a16:creationId xmlns:a16="http://schemas.microsoft.com/office/drawing/2014/main" id="{F1753065-F162-C046-8932-48E1DDB36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416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4200" y="1600201"/>
            <a:ext cx="4205265" cy="4978223"/>
          </a:xfrm>
        </p:spPr>
        <p:txBody>
          <a:bodyPr>
            <a:normAutofit fontScale="92500" lnSpcReduction="20000"/>
          </a:bodyPr>
          <a:lstStyle/>
          <a:p>
            <a:pPr marL="0" indent="0">
              <a:buNone/>
            </a:pPr>
            <a:r>
              <a:rPr lang="en-US" dirty="0">
                <a:latin typeface="Source Sans Pro" panose="020B0503030403020204" pitchFamily="34" charset="0"/>
                <a:ea typeface="Source Sans Pro" panose="020B0503030403020204" pitchFamily="34" charset="0"/>
                <a:cs typeface="Helvetica"/>
              </a:rPr>
              <a:t>A 65-year-old male with atrial fibrillation falls after tripping on the sidewalk. He can’t remember hitting his head, but reports a headache and seems sleepy and confused. </a:t>
            </a:r>
          </a:p>
          <a:p>
            <a:pPr marL="0" indent="0">
              <a:buNone/>
            </a:pPr>
            <a:endParaRPr lang="en-US" dirty="0">
              <a:latin typeface="Source Sans Pro" panose="020B0503030403020204" pitchFamily="34" charset="0"/>
              <a:ea typeface="Source Sans Pro" panose="020B0503030403020204" pitchFamily="34" charset="0"/>
              <a:cs typeface="Helvetica"/>
            </a:endParaRPr>
          </a:p>
          <a:p>
            <a:pPr marL="0" indent="0">
              <a:buNone/>
            </a:pPr>
            <a:r>
              <a:rPr lang="en-US" dirty="0">
                <a:latin typeface="Source Sans Pro" panose="020B0503030403020204" pitchFamily="34" charset="0"/>
                <a:ea typeface="Source Sans Pro" panose="020B0503030403020204" pitchFamily="34" charset="0"/>
                <a:cs typeface="Helvetica"/>
              </a:rPr>
              <a:t>What is the most likely source of bleeding:</a:t>
            </a:r>
          </a:p>
          <a:p>
            <a:pPr marL="457200" indent="-457200">
              <a:buFont typeface="+mj-lt"/>
              <a:buAutoNum type="alphaUcPeriod"/>
            </a:pPr>
            <a:r>
              <a:rPr lang="en-US" dirty="0">
                <a:latin typeface="Source Sans Pro" panose="020B0503030403020204" pitchFamily="34" charset="0"/>
                <a:ea typeface="Source Sans Pro" panose="020B0503030403020204" pitchFamily="34" charset="0"/>
                <a:cs typeface="Helvetica"/>
              </a:rPr>
              <a:t>Meningeal artery</a:t>
            </a:r>
          </a:p>
          <a:p>
            <a:pPr marL="457200" indent="-457200">
              <a:buFont typeface="+mj-lt"/>
              <a:buAutoNum type="alphaUcPeriod"/>
            </a:pPr>
            <a:r>
              <a:rPr lang="en-US" dirty="0">
                <a:latin typeface="Source Sans Pro" panose="020B0503030403020204" pitchFamily="34" charset="0"/>
                <a:ea typeface="Source Sans Pro" panose="020B0503030403020204" pitchFamily="34" charset="0"/>
                <a:cs typeface="Helvetica"/>
              </a:rPr>
              <a:t>Cerebral artery</a:t>
            </a:r>
          </a:p>
          <a:p>
            <a:pPr marL="457200" indent="-457200">
              <a:buFont typeface="+mj-lt"/>
              <a:buAutoNum type="alphaUcPeriod"/>
            </a:pPr>
            <a:r>
              <a:rPr lang="en-US" dirty="0">
                <a:solidFill>
                  <a:srgbClr val="FFC000"/>
                </a:solidFill>
                <a:latin typeface="Source Sans Pro" panose="020B0503030403020204" pitchFamily="34" charset="0"/>
                <a:ea typeface="Source Sans Pro" panose="020B0503030403020204" pitchFamily="34" charset="0"/>
                <a:cs typeface="Helvetica"/>
              </a:rPr>
              <a:t>Bridging cortical vein</a:t>
            </a:r>
          </a:p>
          <a:p>
            <a:pPr marL="457200" indent="-457200">
              <a:buFont typeface="+mj-lt"/>
              <a:buAutoNum type="alphaUcPeriod"/>
            </a:pPr>
            <a:r>
              <a:rPr lang="en-US" dirty="0">
                <a:latin typeface="Source Sans Pro" panose="020B0503030403020204" pitchFamily="34" charset="0"/>
                <a:ea typeface="Source Sans Pro" panose="020B0503030403020204" pitchFamily="34" charset="0"/>
                <a:cs typeface="Helvetica"/>
              </a:rPr>
              <a:t>Superior sagittal sinus</a:t>
            </a:r>
          </a:p>
        </p:txBody>
      </p:sp>
      <p:pic>
        <p:nvPicPr>
          <p:cNvPr id="5" name="Picture 4" descr="ser003img00019.jpg"/>
          <p:cNvPicPr>
            <a:picLocks noChangeAspect="1"/>
          </p:cNvPicPr>
          <p:nvPr/>
        </p:nvPicPr>
        <p:blipFill rotWithShape="1">
          <a:blip r:embed="rId3">
            <a:extLst>
              <a:ext uri="{28A0092B-C50C-407E-A947-70E740481C1C}">
                <a14:useLocalDpi xmlns:a14="http://schemas.microsoft.com/office/drawing/2010/main" val="0"/>
              </a:ext>
            </a:extLst>
          </a:blip>
          <a:srcRect l="13424" t="9876" r="9266"/>
          <a:stretch/>
        </p:blipFill>
        <p:spPr>
          <a:xfrm>
            <a:off x="6303484" y="577721"/>
            <a:ext cx="4725300" cy="5906625"/>
          </a:xfrm>
          <a:prstGeom prst="rect">
            <a:avLst/>
          </a:prstGeom>
        </p:spPr>
      </p:pic>
      <p:sp>
        <p:nvSpPr>
          <p:cNvPr id="7" name="Title 1"/>
          <p:cNvSpPr>
            <a:spLocks noGrp="1"/>
          </p:cNvSpPr>
          <p:nvPr>
            <p:ph type="title"/>
          </p:nvPr>
        </p:nvSpPr>
        <p:spPr>
          <a:xfrm>
            <a:off x="1981200" y="278928"/>
            <a:ext cx="8229600" cy="1143000"/>
          </a:xfrm>
        </p:spPr>
        <p:txBody>
          <a:bodyPr/>
          <a:lstStyle/>
          <a:p>
            <a:r>
              <a:rPr lang="en-US" dirty="0">
                <a:latin typeface="Source Sans Pro" panose="020B0503030403020204" pitchFamily="34" charset="0"/>
                <a:ea typeface="Source Sans Pro" panose="020B0503030403020204" pitchFamily="34" charset="0"/>
                <a:cs typeface="Helvetica"/>
              </a:rPr>
              <a:t>Case</a:t>
            </a:r>
          </a:p>
        </p:txBody>
      </p:sp>
      <p:pic>
        <p:nvPicPr>
          <p:cNvPr id="6" name="Picture 4" descr="University of Washington Radiology (Diagnostic) on Doximity Residency  Navigator">
            <a:extLst>
              <a:ext uri="{FF2B5EF4-FFF2-40B4-BE49-F238E27FC236}">
                <a16:creationId xmlns:a16="http://schemas.microsoft.com/office/drawing/2014/main" id="{04B27A99-551F-CA41-A8F8-8FDE3465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4CD7BD8D-9361-594D-8535-6C22DFE5783C}"/>
              </a:ext>
            </a:extLst>
          </p:cNvPr>
          <p:cNvCxnSpPr>
            <a:cxnSpLocks/>
          </p:cNvCxnSpPr>
          <p:nvPr/>
        </p:nvCxnSpPr>
        <p:spPr>
          <a:xfrm flipH="1" flipV="1">
            <a:off x="7243225" y="3944076"/>
            <a:ext cx="396828" cy="290472"/>
          </a:xfrm>
          <a:prstGeom prst="straightConnector1">
            <a:avLst/>
          </a:prstGeom>
          <a:ln w="41275">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7821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DD0E-841B-A84E-B800-B2DA319AFF9C}"/>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Case</a:t>
            </a:r>
          </a:p>
        </p:txBody>
      </p:sp>
      <p:sp>
        <p:nvSpPr>
          <p:cNvPr id="4" name="Content Placeholder 3">
            <a:extLst>
              <a:ext uri="{FF2B5EF4-FFF2-40B4-BE49-F238E27FC236}">
                <a16:creationId xmlns:a16="http://schemas.microsoft.com/office/drawing/2014/main" id="{6E2BD982-E6B1-2544-8838-DA948A4D0CD5}"/>
              </a:ext>
            </a:extLst>
          </p:cNvPr>
          <p:cNvSpPr>
            <a:spLocks noGrp="1"/>
          </p:cNvSpPr>
          <p:nvPr>
            <p:ph sz="half" idx="2"/>
          </p:nvPr>
        </p:nvSpPr>
        <p:spPr/>
        <p:txBody>
          <a:bodyPr>
            <a:normAutofit/>
          </a:bodyPr>
          <a:lstStyle/>
          <a:p>
            <a:r>
              <a:rPr lang="en-US" sz="3200" dirty="0">
                <a:latin typeface="Source Sans Pro" panose="020B0503030403020204" pitchFamily="34" charset="0"/>
                <a:ea typeface="Source Sans Pro" panose="020B0503030403020204" pitchFamily="34" charset="0"/>
              </a:rPr>
              <a:t>Dominant classification of brain bleed?</a:t>
            </a:r>
          </a:p>
          <a:p>
            <a:pPr marL="914400" lvl="1" indent="-457200">
              <a:buFont typeface="+mj-lt"/>
              <a:buAutoNum type="alphaUcPeriod"/>
            </a:pPr>
            <a:r>
              <a:rPr lang="en-US" sz="2800" dirty="0">
                <a:latin typeface="Source Sans Pro" panose="020B0503030403020204" pitchFamily="34" charset="0"/>
                <a:ea typeface="Source Sans Pro" panose="020B0503030403020204" pitchFamily="34" charset="0"/>
                <a:cs typeface="Helvetica"/>
              </a:rPr>
              <a:t>Cortical hemorrhage</a:t>
            </a:r>
          </a:p>
          <a:p>
            <a:pPr marL="914400" lvl="1" indent="-457200">
              <a:buFont typeface="+mj-lt"/>
              <a:buAutoNum type="alphaUcPeriod"/>
            </a:pPr>
            <a:r>
              <a:rPr lang="en-US" sz="2800" dirty="0">
                <a:latin typeface="Source Sans Pro" panose="020B0503030403020204" pitchFamily="34" charset="0"/>
                <a:ea typeface="Source Sans Pro" panose="020B0503030403020204" pitchFamily="34" charset="0"/>
                <a:cs typeface="Helvetica"/>
              </a:rPr>
              <a:t>Subdural hemorrhage</a:t>
            </a:r>
          </a:p>
          <a:p>
            <a:pPr marL="914400" lvl="1" indent="-457200">
              <a:buFont typeface="+mj-lt"/>
              <a:buAutoNum type="alphaUcPeriod"/>
            </a:pPr>
            <a:r>
              <a:rPr lang="en-US" sz="2800" dirty="0">
                <a:latin typeface="Source Sans Pro" panose="020B0503030403020204" pitchFamily="34" charset="0"/>
                <a:ea typeface="Source Sans Pro" panose="020B0503030403020204" pitchFamily="34" charset="0"/>
                <a:cs typeface="Helvetica"/>
              </a:rPr>
              <a:t>Intraventricular hemorrhage</a:t>
            </a:r>
          </a:p>
          <a:p>
            <a:pPr marL="914400" lvl="1" indent="-457200">
              <a:buFont typeface="+mj-lt"/>
              <a:buAutoNum type="alphaUcPeriod"/>
            </a:pPr>
            <a:r>
              <a:rPr lang="en-US" sz="2800" dirty="0">
                <a:latin typeface="Source Sans Pro" panose="020B0503030403020204" pitchFamily="34" charset="0"/>
                <a:ea typeface="Source Sans Pro" panose="020B0503030403020204" pitchFamily="34" charset="0"/>
                <a:cs typeface="Helvetica"/>
              </a:rPr>
              <a:t>Epidural hemorrhage</a:t>
            </a:r>
          </a:p>
          <a:p>
            <a:endParaRPr lang="en-US" sz="3200" dirty="0">
              <a:latin typeface="Source Sans Pro" panose="020B0503030403020204" pitchFamily="34" charset="0"/>
              <a:ea typeface="Source Sans Pro" panose="020B0503030403020204" pitchFamily="34" charset="0"/>
            </a:endParaRPr>
          </a:p>
          <a:p>
            <a:pPr marL="457200" lvl="1" indent="0">
              <a:buNone/>
            </a:pPr>
            <a:endParaRPr lang="en-US" sz="28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id="{E733C81F-BD4B-3E41-8C7A-065733EC0067}"/>
              </a:ext>
            </a:extLst>
          </p:cNvPr>
          <p:cNvSpPr/>
          <p:nvPr/>
        </p:nvSpPr>
        <p:spPr>
          <a:xfrm>
            <a:off x="1441514" y="6311899"/>
            <a:ext cx="7825033" cy="369332"/>
          </a:xfrm>
          <a:prstGeom prst="rect">
            <a:avLst/>
          </a:prstGeom>
        </p:spPr>
        <p:txBody>
          <a:bodyPr wrap="square">
            <a:spAutoFit/>
          </a:bodyPr>
          <a:lstStyle/>
          <a:p>
            <a:r>
              <a:rPr lang="en-US" dirty="0">
                <a:latin typeface="Source Sans Pro" panose="020B0503030403020204" pitchFamily="34" charset="0"/>
                <a:ea typeface="Source Sans Pro" panose="020B0503030403020204" pitchFamily="34" charset="0"/>
              </a:rPr>
              <a:t>Case courtesy of Dr Jeremy Jones, </a:t>
            </a:r>
            <a:r>
              <a:rPr lang="en-US" dirty="0" err="1">
                <a:latin typeface="Source Sans Pro" panose="020B0503030403020204" pitchFamily="34" charset="0"/>
                <a:ea typeface="Source Sans Pro" panose="020B0503030403020204" pitchFamily="34" charset="0"/>
              </a:rPr>
              <a:t>Radiopaedia.org</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rID</a:t>
            </a:r>
            <a:r>
              <a:rPr lang="en-US" dirty="0">
                <a:latin typeface="Source Sans Pro" panose="020B0503030403020204" pitchFamily="34" charset="0"/>
                <a:ea typeface="Source Sans Pro" panose="020B0503030403020204" pitchFamily="34" charset="0"/>
              </a:rPr>
              <a:t>: 6223</a:t>
            </a:r>
          </a:p>
        </p:txBody>
      </p:sp>
      <p:pic>
        <p:nvPicPr>
          <p:cNvPr id="10" name="Content Placeholder 9">
            <a:extLst>
              <a:ext uri="{FF2B5EF4-FFF2-40B4-BE49-F238E27FC236}">
                <a16:creationId xmlns:a16="http://schemas.microsoft.com/office/drawing/2014/main" id="{78BF8663-2EF9-CA45-837A-EE9DE506CB16}"/>
              </a:ext>
            </a:extLst>
          </p:cNvPr>
          <p:cNvPicPr>
            <a:picLocks noGrp="1" noChangeAspect="1"/>
          </p:cNvPicPr>
          <p:nvPr>
            <p:ph sz="half" idx="1"/>
          </p:nvPr>
        </p:nvPicPr>
        <p:blipFill rotWithShape="1">
          <a:blip r:embed="rId2"/>
          <a:srcRect l="8893" t="15887" r="22649"/>
          <a:stretch/>
        </p:blipFill>
        <p:spPr>
          <a:xfrm>
            <a:off x="1366100" y="1496749"/>
            <a:ext cx="3809215" cy="4680214"/>
          </a:xfrm>
          <a:prstGeom prst="rect">
            <a:avLst/>
          </a:prstGeom>
        </p:spPr>
      </p:pic>
      <p:pic>
        <p:nvPicPr>
          <p:cNvPr id="11" name="Picture 4" descr="University of Washington Radiology (Diagnostic) on Doximity Residency  Navigator">
            <a:extLst>
              <a:ext uri="{FF2B5EF4-FFF2-40B4-BE49-F238E27FC236}">
                <a16:creationId xmlns:a16="http://schemas.microsoft.com/office/drawing/2014/main" id="{F689163F-6E21-5C44-BE62-15E75FA1D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134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DD0E-841B-A84E-B800-B2DA319AFF9C}"/>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Case</a:t>
            </a:r>
          </a:p>
        </p:txBody>
      </p:sp>
      <p:sp>
        <p:nvSpPr>
          <p:cNvPr id="4" name="Content Placeholder 3">
            <a:extLst>
              <a:ext uri="{FF2B5EF4-FFF2-40B4-BE49-F238E27FC236}">
                <a16:creationId xmlns:a16="http://schemas.microsoft.com/office/drawing/2014/main" id="{6E2BD982-E6B1-2544-8838-DA948A4D0CD5}"/>
              </a:ext>
            </a:extLst>
          </p:cNvPr>
          <p:cNvSpPr>
            <a:spLocks noGrp="1"/>
          </p:cNvSpPr>
          <p:nvPr>
            <p:ph sz="half" idx="2"/>
          </p:nvPr>
        </p:nvSpPr>
        <p:spPr/>
        <p:txBody>
          <a:bodyPr>
            <a:normAutofit/>
          </a:bodyPr>
          <a:lstStyle/>
          <a:p>
            <a:r>
              <a:rPr lang="en-US" sz="3200" dirty="0">
                <a:latin typeface="Source Sans Pro" panose="020B0503030403020204" pitchFamily="34" charset="0"/>
                <a:ea typeface="Source Sans Pro" panose="020B0503030403020204" pitchFamily="34" charset="0"/>
              </a:rPr>
              <a:t>Dominant classification of brain bleed?</a:t>
            </a:r>
          </a:p>
          <a:p>
            <a:pPr marL="914400" lvl="1" indent="-457200">
              <a:buFont typeface="+mj-lt"/>
              <a:buAutoNum type="alphaUcPeriod"/>
            </a:pPr>
            <a:r>
              <a:rPr lang="en-US" sz="2800" dirty="0">
                <a:latin typeface="Source Sans Pro" panose="020B0503030403020204" pitchFamily="34" charset="0"/>
                <a:ea typeface="Source Sans Pro" panose="020B0503030403020204" pitchFamily="34" charset="0"/>
                <a:cs typeface="Helvetica"/>
              </a:rPr>
              <a:t>Cortical hemorrhage</a:t>
            </a:r>
          </a:p>
          <a:p>
            <a:pPr marL="914400" lvl="1" indent="-457200">
              <a:buFont typeface="+mj-lt"/>
              <a:buAutoNum type="alphaUcPeriod"/>
            </a:pPr>
            <a:r>
              <a:rPr lang="en-US" sz="2800" dirty="0">
                <a:latin typeface="Source Sans Pro" panose="020B0503030403020204" pitchFamily="34" charset="0"/>
                <a:ea typeface="Source Sans Pro" panose="020B0503030403020204" pitchFamily="34" charset="0"/>
                <a:cs typeface="Helvetica"/>
              </a:rPr>
              <a:t>Subdural hemorrhage</a:t>
            </a:r>
          </a:p>
          <a:p>
            <a:pPr marL="914400" lvl="1" indent="-457200">
              <a:buFont typeface="+mj-lt"/>
              <a:buAutoNum type="alphaUcPeriod"/>
            </a:pPr>
            <a:r>
              <a:rPr lang="en-US" sz="2800" dirty="0">
                <a:solidFill>
                  <a:srgbClr val="FFC000"/>
                </a:solidFill>
                <a:latin typeface="Source Sans Pro" panose="020B0503030403020204" pitchFamily="34" charset="0"/>
                <a:ea typeface="Source Sans Pro" panose="020B0503030403020204" pitchFamily="34" charset="0"/>
                <a:cs typeface="Helvetica"/>
              </a:rPr>
              <a:t>Intraventricular hemorrhage</a:t>
            </a:r>
          </a:p>
          <a:p>
            <a:pPr marL="914400" lvl="1" indent="-457200">
              <a:buFont typeface="+mj-lt"/>
              <a:buAutoNum type="alphaUcPeriod"/>
            </a:pPr>
            <a:r>
              <a:rPr lang="en-US" sz="2800" dirty="0">
                <a:latin typeface="Source Sans Pro" panose="020B0503030403020204" pitchFamily="34" charset="0"/>
                <a:ea typeface="Source Sans Pro" panose="020B0503030403020204" pitchFamily="34" charset="0"/>
                <a:cs typeface="Helvetica"/>
              </a:rPr>
              <a:t>Epidural hemorrhage</a:t>
            </a:r>
          </a:p>
          <a:p>
            <a:endParaRPr lang="en-US" sz="3200" dirty="0">
              <a:latin typeface="Source Sans Pro" panose="020B0503030403020204" pitchFamily="34" charset="0"/>
              <a:ea typeface="Source Sans Pro" panose="020B0503030403020204" pitchFamily="34" charset="0"/>
            </a:endParaRPr>
          </a:p>
          <a:p>
            <a:pPr marL="457200" lvl="1" indent="0">
              <a:buNone/>
            </a:pPr>
            <a:endParaRPr lang="en-US" sz="2800" dirty="0">
              <a:latin typeface="Source Sans Pro" panose="020B0503030403020204" pitchFamily="34" charset="0"/>
              <a:ea typeface="Source Sans Pro" panose="020B0503030403020204" pitchFamily="34" charset="0"/>
            </a:endParaRPr>
          </a:p>
        </p:txBody>
      </p:sp>
      <p:sp>
        <p:nvSpPr>
          <p:cNvPr id="5" name="Rectangle 4">
            <a:extLst>
              <a:ext uri="{FF2B5EF4-FFF2-40B4-BE49-F238E27FC236}">
                <a16:creationId xmlns:a16="http://schemas.microsoft.com/office/drawing/2014/main" id="{E733C81F-BD4B-3E41-8C7A-065733EC0067}"/>
              </a:ext>
            </a:extLst>
          </p:cNvPr>
          <p:cNvSpPr/>
          <p:nvPr/>
        </p:nvSpPr>
        <p:spPr>
          <a:xfrm>
            <a:off x="1441514" y="6311899"/>
            <a:ext cx="7825033" cy="369332"/>
          </a:xfrm>
          <a:prstGeom prst="rect">
            <a:avLst/>
          </a:prstGeom>
        </p:spPr>
        <p:txBody>
          <a:bodyPr wrap="square">
            <a:spAutoFit/>
          </a:bodyPr>
          <a:lstStyle/>
          <a:p>
            <a:r>
              <a:rPr lang="en-US" dirty="0">
                <a:latin typeface="Source Sans Pro" panose="020B0503030403020204" pitchFamily="34" charset="0"/>
                <a:ea typeface="Source Sans Pro" panose="020B0503030403020204" pitchFamily="34" charset="0"/>
              </a:rPr>
              <a:t>Case courtesy of Dr Jeremy Jones, </a:t>
            </a:r>
            <a:r>
              <a:rPr lang="en-US" dirty="0" err="1">
                <a:latin typeface="Source Sans Pro" panose="020B0503030403020204" pitchFamily="34" charset="0"/>
                <a:ea typeface="Source Sans Pro" panose="020B0503030403020204" pitchFamily="34" charset="0"/>
              </a:rPr>
              <a:t>Radiopaedia.org</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rID</a:t>
            </a:r>
            <a:r>
              <a:rPr lang="en-US" dirty="0">
                <a:latin typeface="Source Sans Pro" panose="020B0503030403020204" pitchFamily="34" charset="0"/>
                <a:ea typeface="Source Sans Pro" panose="020B0503030403020204" pitchFamily="34" charset="0"/>
              </a:rPr>
              <a:t>: 6223</a:t>
            </a:r>
          </a:p>
        </p:txBody>
      </p:sp>
      <p:pic>
        <p:nvPicPr>
          <p:cNvPr id="10" name="Content Placeholder 9">
            <a:extLst>
              <a:ext uri="{FF2B5EF4-FFF2-40B4-BE49-F238E27FC236}">
                <a16:creationId xmlns:a16="http://schemas.microsoft.com/office/drawing/2014/main" id="{78BF8663-2EF9-CA45-837A-EE9DE506CB16}"/>
              </a:ext>
            </a:extLst>
          </p:cNvPr>
          <p:cNvPicPr>
            <a:picLocks noGrp="1" noChangeAspect="1"/>
          </p:cNvPicPr>
          <p:nvPr>
            <p:ph sz="half" idx="1"/>
          </p:nvPr>
        </p:nvPicPr>
        <p:blipFill rotWithShape="1">
          <a:blip r:embed="rId2"/>
          <a:srcRect l="8893" t="15887" r="22649"/>
          <a:stretch/>
        </p:blipFill>
        <p:spPr>
          <a:xfrm>
            <a:off x="1366100" y="1496749"/>
            <a:ext cx="3809215" cy="4680214"/>
          </a:xfrm>
          <a:prstGeom prst="rect">
            <a:avLst/>
          </a:prstGeom>
        </p:spPr>
      </p:pic>
      <p:pic>
        <p:nvPicPr>
          <p:cNvPr id="11" name="Picture 4" descr="University of Washington Radiology (Diagnostic) on Doximity Residency  Navigator">
            <a:extLst>
              <a:ext uri="{FF2B5EF4-FFF2-40B4-BE49-F238E27FC236}">
                <a16:creationId xmlns:a16="http://schemas.microsoft.com/office/drawing/2014/main" id="{F689163F-6E21-5C44-BE62-15E75FA1D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37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CA2F-803D-8B45-9E64-73501ADD471F}"/>
              </a:ext>
            </a:extLst>
          </p:cNvPr>
          <p:cNvSpPr>
            <a:spLocks noGrp="1"/>
          </p:cNvSpPr>
          <p:nvPr>
            <p:ph type="title"/>
          </p:nvPr>
        </p:nvSpPr>
        <p:spPr/>
        <p:txBody>
          <a:bodyPr/>
          <a:lstStyle/>
          <a:p>
            <a:r>
              <a:rPr lang="en-US" dirty="0"/>
              <a:t>What intracranial injuries are present?</a:t>
            </a:r>
          </a:p>
        </p:txBody>
      </p:sp>
      <p:sp>
        <p:nvSpPr>
          <p:cNvPr id="4" name="Content Placeholder 3">
            <a:extLst>
              <a:ext uri="{FF2B5EF4-FFF2-40B4-BE49-F238E27FC236}">
                <a16:creationId xmlns:a16="http://schemas.microsoft.com/office/drawing/2014/main" id="{48E37ACF-3EC0-BD4A-8C9B-CBE3F196E8A0}"/>
              </a:ext>
            </a:extLst>
          </p:cNvPr>
          <p:cNvSpPr>
            <a:spLocks noGrp="1"/>
          </p:cNvSpPr>
          <p:nvPr>
            <p:ph sz="half" idx="2"/>
          </p:nvPr>
        </p:nvSpPr>
        <p:spPr/>
        <p:txBody>
          <a:bodyPr/>
          <a:lstStyle/>
          <a:p>
            <a:r>
              <a:rPr lang="en-US" dirty="0"/>
              <a:t>Right extradural hematoma and a left subdural hematoma</a:t>
            </a:r>
          </a:p>
        </p:txBody>
      </p:sp>
      <p:pic>
        <p:nvPicPr>
          <p:cNvPr id="4098" name="Picture 2">
            <a:extLst>
              <a:ext uri="{FF2B5EF4-FFF2-40B4-BE49-F238E27FC236}">
                <a16:creationId xmlns:a16="http://schemas.microsoft.com/office/drawing/2014/main" id="{6A07C36B-9A5E-0940-8526-1E7F3B2DD678}"/>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6479" t="11133" r="6275" b="4533"/>
          <a:stretch/>
        </p:blipFill>
        <p:spPr bwMode="auto">
          <a:xfrm>
            <a:off x="1455821" y="1569837"/>
            <a:ext cx="3898232" cy="4409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52B6436-F4CD-6742-BB5B-42A378E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689" y="1835568"/>
            <a:ext cx="4035843" cy="40358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851DD47-3F80-8E41-9168-F064D9E7EFD3}"/>
              </a:ext>
            </a:extLst>
          </p:cNvPr>
          <p:cNvSpPr/>
          <p:nvPr/>
        </p:nvSpPr>
        <p:spPr>
          <a:xfrm>
            <a:off x="6681536" y="6596390"/>
            <a:ext cx="6096000" cy="261610"/>
          </a:xfrm>
          <a:prstGeom prst="rect">
            <a:avLst/>
          </a:prstGeom>
        </p:spPr>
        <p:txBody>
          <a:bodyPr>
            <a:spAutoFit/>
          </a:bodyPr>
          <a:lstStyle/>
          <a:p>
            <a:r>
              <a:rPr lang="en-US" sz="1050" dirty="0"/>
              <a:t>https://</a:t>
            </a:r>
            <a:r>
              <a:rPr lang="en-US" sz="1050" dirty="0" err="1"/>
              <a:t>radiopaedia.org</a:t>
            </a:r>
            <a:r>
              <a:rPr lang="en-US" sz="1050" dirty="0"/>
              <a:t>/cases/</a:t>
            </a:r>
            <a:r>
              <a:rPr lang="en-US" sz="1050" dirty="0" err="1"/>
              <a:t>extradural-vs-subdural-haematoma-lemon-vs-banana?lang</a:t>
            </a:r>
            <a:r>
              <a:rPr lang="en-US" sz="1050" dirty="0"/>
              <a:t>=us</a:t>
            </a:r>
          </a:p>
        </p:txBody>
      </p:sp>
    </p:spTree>
    <p:extLst>
      <p:ext uri="{BB962C8B-B14F-4D97-AF65-F5344CB8AC3E}">
        <p14:creationId xmlns:p14="http://schemas.microsoft.com/office/powerpoint/2010/main" val="327080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1021-BB4A-634B-85BA-A51A5A941C4D}"/>
              </a:ext>
            </a:extLst>
          </p:cNvPr>
          <p:cNvSpPr>
            <a:spLocks noGrp="1"/>
          </p:cNvSpPr>
          <p:nvPr>
            <p:ph type="title"/>
          </p:nvPr>
        </p:nvSpPr>
        <p:spPr/>
        <p:txBody>
          <a:bodyPr/>
          <a:lstStyle/>
          <a:p>
            <a:r>
              <a:rPr lang="en-US" dirty="0"/>
              <a:t>Thanks for tuning in!</a:t>
            </a:r>
          </a:p>
        </p:txBody>
      </p:sp>
      <p:sp>
        <p:nvSpPr>
          <p:cNvPr id="3" name="Content Placeholder 2">
            <a:extLst>
              <a:ext uri="{FF2B5EF4-FFF2-40B4-BE49-F238E27FC236}">
                <a16:creationId xmlns:a16="http://schemas.microsoft.com/office/drawing/2014/main" id="{91259C79-299E-6A4C-B582-051B009F47C2}"/>
              </a:ext>
            </a:extLst>
          </p:cNvPr>
          <p:cNvSpPr>
            <a:spLocks noGrp="1"/>
          </p:cNvSpPr>
          <p:nvPr>
            <p:ph sz="half" idx="1"/>
          </p:nvPr>
        </p:nvSpPr>
        <p:spPr/>
        <p:txBody>
          <a:bodyPr/>
          <a:lstStyle/>
          <a:p>
            <a:r>
              <a:rPr lang="en-US" dirty="0"/>
              <a:t>Questions?</a:t>
            </a:r>
          </a:p>
          <a:p>
            <a:r>
              <a:rPr lang="en-US" dirty="0" err="1"/>
              <a:t>vokv@uw.edu</a:t>
            </a:r>
            <a:endParaRPr lang="en-US" dirty="0"/>
          </a:p>
        </p:txBody>
      </p:sp>
      <p:sp>
        <p:nvSpPr>
          <p:cNvPr id="4" name="Content Placeholder 3">
            <a:extLst>
              <a:ext uri="{FF2B5EF4-FFF2-40B4-BE49-F238E27FC236}">
                <a16:creationId xmlns:a16="http://schemas.microsoft.com/office/drawing/2014/main" id="{5FD7A7AF-CD2C-3A47-B173-26BB5EAAA78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5422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5749"/>
            <a:ext cx="8229600" cy="960438"/>
          </a:xfrm>
        </p:spPr>
        <p:txBody>
          <a:bodyPr/>
          <a:lstStyle/>
          <a:p>
            <a:r>
              <a:rPr lang="en-US" dirty="0">
                <a:latin typeface="Source Sans Pro" panose="020B0503030403020204" pitchFamily="34" charset="0"/>
                <a:ea typeface="Source Sans Pro" panose="020B0503030403020204" pitchFamily="34" charset="0"/>
                <a:cs typeface="Helvetica"/>
              </a:rPr>
              <a:t>Code Stroke</a:t>
            </a:r>
          </a:p>
        </p:txBody>
      </p:sp>
      <p:pic>
        <p:nvPicPr>
          <p:cNvPr id="4" name="Content Placeholder 6" descr="ser002img00018.jpg"/>
          <p:cNvPicPr>
            <a:picLocks noChangeAspect="1"/>
          </p:cNvPicPr>
          <p:nvPr/>
        </p:nvPicPr>
        <p:blipFill>
          <a:blip r:embed="rId3">
            <a:extLst>
              <a:ext uri="{28A0092B-C50C-407E-A947-70E740481C1C}">
                <a14:useLocalDpi xmlns:a14="http://schemas.microsoft.com/office/drawing/2010/main" val="0"/>
              </a:ext>
            </a:extLst>
          </a:blip>
          <a:srcRect l="-3839" r="-3839"/>
          <a:stretch>
            <a:fillRect/>
          </a:stretch>
        </p:blipFill>
        <p:spPr>
          <a:xfrm>
            <a:off x="1792952" y="2832869"/>
            <a:ext cx="3296784" cy="3694628"/>
          </a:xfrm>
          <a:prstGeom prst="rect">
            <a:avLst/>
          </a:prstGeom>
          <a:effectLst>
            <a:outerShdw blurRad="50800" dist="38100" dir="2700000" algn="tl" rotWithShape="0">
              <a:prstClr val="black">
                <a:alpha val="40000"/>
              </a:prstClr>
            </a:outerShdw>
          </a:effectLst>
        </p:spPr>
      </p:pic>
      <p:pic>
        <p:nvPicPr>
          <p:cNvPr id="5" name="Picture 4" descr="727ed334e18fa56fa3a0838698eec3_big_gallery.jpg"/>
          <p:cNvPicPr>
            <a:picLocks noChangeAspect="1"/>
          </p:cNvPicPr>
          <p:nvPr/>
        </p:nvPicPr>
        <p:blipFill rotWithShape="1">
          <a:blip r:embed="rId4">
            <a:extLst>
              <a:ext uri="{28A0092B-C50C-407E-A947-70E740481C1C}">
                <a14:useLocalDpi xmlns:a14="http://schemas.microsoft.com/office/drawing/2010/main" val="0"/>
              </a:ext>
            </a:extLst>
          </a:blip>
          <a:srcRect l="6903" r="5286"/>
          <a:stretch/>
        </p:blipFill>
        <p:spPr>
          <a:xfrm>
            <a:off x="7231012" y="2841453"/>
            <a:ext cx="3100919" cy="3686044"/>
          </a:xfrm>
          <a:prstGeom prst="rect">
            <a:avLst/>
          </a:prstGeom>
          <a:effectLst>
            <a:outerShdw blurRad="50800" dist="38100" dir="2700000" algn="tl" rotWithShape="0">
              <a:prstClr val="black">
                <a:alpha val="40000"/>
              </a:prstClr>
            </a:outerShdw>
          </a:effectLst>
        </p:spPr>
      </p:pic>
      <p:grpSp>
        <p:nvGrpSpPr>
          <p:cNvPr id="6" name="Group 5"/>
          <p:cNvGrpSpPr/>
          <p:nvPr/>
        </p:nvGrpSpPr>
        <p:grpSpPr>
          <a:xfrm>
            <a:off x="3454400" y="1791164"/>
            <a:ext cx="5286180" cy="955941"/>
            <a:chOff x="1930400" y="1791163"/>
            <a:chExt cx="5286180" cy="955941"/>
          </a:xfrm>
        </p:grpSpPr>
        <p:cxnSp>
          <p:nvCxnSpPr>
            <p:cNvPr id="7" name="Straight Connector 6"/>
            <p:cNvCxnSpPr/>
            <p:nvPr/>
          </p:nvCxnSpPr>
          <p:spPr>
            <a:xfrm>
              <a:off x="4566783" y="1791163"/>
              <a:ext cx="0" cy="64424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930400" y="2435407"/>
              <a:ext cx="52861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216580" y="2435407"/>
              <a:ext cx="0" cy="311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930400" y="2431958"/>
              <a:ext cx="0" cy="31169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1" name="Process 10"/>
          <p:cNvSpPr/>
          <p:nvPr/>
        </p:nvSpPr>
        <p:spPr>
          <a:xfrm>
            <a:off x="5274234" y="1417639"/>
            <a:ext cx="1628588" cy="524715"/>
          </a:xfrm>
          <a:prstGeom prst="flowChartProcess">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solidFill>
                  <a:srgbClr val="FFC000"/>
                </a:solidFill>
                <a:latin typeface="Source Sans Pro" panose="020B0503030403020204" pitchFamily="34" charset="0"/>
                <a:ea typeface="Source Sans Pro" panose="020B0503030403020204" pitchFamily="34" charset="0"/>
                <a:cs typeface="Helvetica"/>
              </a:rPr>
              <a:t>Is there blood?</a:t>
            </a:r>
          </a:p>
        </p:txBody>
      </p:sp>
      <p:sp>
        <p:nvSpPr>
          <p:cNvPr id="12" name="Terminator 11"/>
          <p:cNvSpPr/>
          <p:nvPr/>
        </p:nvSpPr>
        <p:spPr>
          <a:xfrm>
            <a:off x="7111997" y="2274397"/>
            <a:ext cx="896471" cy="409495"/>
          </a:xfrm>
          <a:prstGeom prst="flowChartTerminator">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solidFill>
                  <a:srgbClr val="FFC000"/>
                </a:solidFill>
                <a:latin typeface="Source Sans Pro" panose="020B0503030403020204" pitchFamily="34" charset="0"/>
                <a:ea typeface="Source Sans Pro" panose="020B0503030403020204" pitchFamily="34" charset="0"/>
                <a:cs typeface="Helvetica"/>
              </a:rPr>
              <a:t>Yes</a:t>
            </a:r>
          </a:p>
        </p:txBody>
      </p:sp>
      <p:sp>
        <p:nvSpPr>
          <p:cNvPr id="13" name="Terminator 12"/>
          <p:cNvSpPr/>
          <p:nvPr/>
        </p:nvSpPr>
        <p:spPr>
          <a:xfrm>
            <a:off x="4118561" y="2260542"/>
            <a:ext cx="896471" cy="409495"/>
          </a:xfrm>
          <a:prstGeom prst="flowChartTerminator">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solidFill>
                  <a:srgbClr val="FFC000"/>
                </a:solidFill>
                <a:latin typeface="Source Sans Pro" panose="020B0503030403020204" pitchFamily="34" charset="0"/>
                <a:ea typeface="Source Sans Pro" panose="020B0503030403020204" pitchFamily="34" charset="0"/>
                <a:cs typeface="Helvetica"/>
              </a:rPr>
              <a:t>No</a:t>
            </a:r>
          </a:p>
        </p:txBody>
      </p:sp>
      <p:pic>
        <p:nvPicPr>
          <p:cNvPr id="14" name="Picture 4" descr="University of Washington Radiology (Diagnostic) on Doximity Residency  Navigator">
            <a:extLst>
              <a:ext uri="{FF2B5EF4-FFF2-40B4-BE49-F238E27FC236}">
                <a16:creationId xmlns:a16="http://schemas.microsoft.com/office/drawing/2014/main" id="{B6F91B7F-6B4C-0D4C-926A-3AE69A9BB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157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cs typeface="Helvetica"/>
              </a:rPr>
              <a:t>Code Stroke</a:t>
            </a:r>
          </a:p>
        </p:txBody>
      </p:sp>
      <p:sp>
        <p:nvSpPr>
          <p:cNvPr id="3" name="Content Placeholder 2"/>
          <p:cNvSpPr>
            <a:spLocks noGrp="1"/>
          </p:cNvSpPr>
          <p:nvPr>
            <p:ph idx="1"/>
          </p:nvPr>
        </p:nvSpPr>
        <p:spPr>
          <a:xfrm>
            <a:off x="1832754" y="1715525"/>
            <a:ext cx="4573546" cy="4773529"/>
          </a:xfrm>
        </p:spPr>
        <p:txBody>
          <a:bodyPr>
            <a:normAutofit/>
          </a:bodyPr>
          <a:lstStyle/>
          <a:p>
            <a:r>
              <a:rPr lang="en-US" dirty="0">
                <a:latin typeface="Source Sans Pro" panose="020B0503030403020204" pitchFamily="34" charset="0"/>
                <a:ea typeface="Source Sans Pro" panose="020B0503030403020204" pitchFamily="34" charset="0"/>
                <a:cs typeface="Helvetica"/>
              </a:rPr>
              <a:t>Patient brought in with </a:t>
            </a:r>
            <a:r>
              <a:rPr lang="en-US" b="1" i="1" dirty="0">
                <a:solidFill>
                  <a:srgbClr val="FFFF00"/>
                </a:solidFill>
                <a:latin typeface="Source Sans Pro" panose="020B0503030403020204" pitchFamily="34" charset="0"/>
                <a:ea typeface="Source Sans Pro" panose="020B0503030403020204" pitchFamily="34" charset="0"/>
                <a:cs typeface="Helvetica"/>
              </a:rPr>
              <a:t>1 hour  </a:t>
            </a:r>
            <a:r>
              <a:rPr lang="en-US" dirty="0">
                <a:latin typeface="Source Sans Pro" panose="020B0503030403020204" pitchFamily="34" charset="0"/>
                <a:ea typeface="Source Sans Pro" panose="020B0503030403020204" pitchFamily="34" charset="0"/>
                <a:cs typeface="Helvetica"/>
              </a:rPr>
              <a:t>of aphasia and right facial droop. The initial head CT is negative. </a:t>
            </a:r>
          </a:p>
          <a:p>
            <a:r>
              <a:rPr lang="en-US" dirty="0">
                <a:latin typeface="Source Sans Pro" panose="020B0503030403020204" pitchFamily="34" charset="0"/>
                <a:ea typeface="Source Sans Pro" panose="020B0503030403020204" pitchFamily="34" charset="0"/>
                <a:cs typeface="Helvetica"/>
              </a:rPr>
              <a:t>Next step in imaging:</a:t>
            </a:r>
          </a:p>
          <a:p>
            <a:pPr marL="971550" lvl="1" indent="-514350">
              <a:buAutoNum type="alphaUcPeriod"/>
            </a:pPr>
            <a:r>
              <a:rPr lang="en-US" dirty="0">
                <a:latin typeface="Source Sans Pro" panose="020B0503030403020204" pitchFamily="34" charset="0"/>
                <a:ea typeface="Source Sans Pro" panose="020B0503030403020204" pitchFamily="34" charset="0"/>
                <a:cs typeface="Helvetica"/>
              </a:rPr>
              <a:t>CTA</a:t>
            </a:r>
          </a:p>
          <a:p>
            <a:pPr marL="971550" lvl="1" indent="-514350">
              <a:buAutoNum type="alphaUcPeriod"/>
            </a:pPr>
            <a:r>
              <a:rPr lang="en-US" dirty="0">
                <a:latin typeface="Source Sans Pro" panose="020B0503030403020204" pitchFamily="34" charset="0"/>
                <a:ea typeface="Source Sans Pro" panose="020B0503030403020204" pitchFamily="34" charset="0"/>
                <a:cs typeface="Helvetica"/>
              </a:rPr>
              <a:t>MRI</a:t>
            </a:r>
          </a:p>
          <a:p>
            <a:pPr marL="971550" lvl="1" indent="-514350">
              <a:buAutoNum type="alphaUcPeriod"/>
            </a:pPr>
            <a:r>
              <a:rPr lang="en-US" dirty="0">
                <a:latin typeface="Source Sans Pro" panose="020B0503030403020204" pitchFamily="34" charset="0"/>
                <a:ea typeface="Source Sans Pro" panose="020B0503030403020204" pitchFamily="34" charset="0"/>
                <a:cs typeface="Helvetica"/>
              </a:rPr>
              <a:t>Carotid Ultrasound</a:t>
            </a:r>
          </a:p>
          <a:p>
            <a:pPr marL="342900" lvl="1" indent="-342900"/>
            <a:endParaRPr lang="en-US" i="1" dirty="0">
              <a:latin typeface="Source Sans Pro" panose="020B0503030403020204" pitchFamily="34" charset="0"/>
              <a:ea typeface="Source Sans Pro" panose="020B0503030403020204" pitchFamily="34" charset="0"/>
              <a:cs typeface="Helvetica"/>
            </a:endParaRPr>
          </a:p>
          <a:p>
            <a:pPr marL="342900" lvl="1" indent="-342900"/>
            <a:r>
              <a:rPr lang="en-US" i="1" dirty="0">
                <a:latin typeface="Source Sans Pro" panose="020B0503030403020204" pitchFamily="34" charset="0"/>
                <a:ea typeface="Source Sans Pro" panose="020B0503030403020204" pitchFamily="34" charset="0"/>
                <a:cs typeface="Helvetica"/>
              </a:rPr>
              <a:t>What am I looking for?</a:t>
            </a:r>
          </a:p>
          <a:p>
            <a:endParaRPr lang="en-US" dirty="0">
              <a:latin typeface="Source Sans Pro" panose="020B0503030403020204" pitchFamily="34" charset="0"/>
              <a:ea typeface="Source Sans Pro" panose="020B0503030403020204" pitchFamily="34" charset="0"/>
              <a:cs typeface="Helvetica"/>
            </a:endParaRPr>
          </a:p>
        </p:txBody>
      </p:sp>
      <p:pic>
        <p:nvPicPr>
          <p:cNvPr id="4" name="Content Placeholder 6" descr="ser002img00018.jpg"/>
          <p:cNvPicPr>
            <a:picLocks noChangeAspect="1"/>
          </p:cNvPicPr>
          <p:nvPr/>
        </p:nvPicPr>
        <p:blipFill>
          <a:blip r:embed="rId3">
            <a:extLst>
              <a:ext uri="{28A0092B-C50C-407E-A947-70E740481C1C}">
                <a14:useLocalDpi xmlns:a14="http://schemas.microsoft.com/office/drawing/2010/main" val="0"/>
              </a:ext>
            </a:extLst>
          </a:blip>
          <a:srcRect l="-3839" r="-3839"/>
          <a:stretch>
            <a:fillRect/>
          </a:stretch>
        </p:blipFill>
        <p:spPr>
          <a:xfrm>
            <a:off x="6328318" y="1705150"/>
            <a:ext cx="4191233" cy="4697016"/>
          </a:xfrm>
          <a:prstGeom prst="rect">
            <a:avLst/>
          </a:prstGeom>
          <a:effectLst>
            <a:outerShdw blurRad="50800" dist="38100" dir="2700000" algn="tl" rotWithShape="0">
              <a:prstClr val="black">
                <a:alpha val="40000"/>
              </a:prstClr>
            </a:outerShdw>
          </a:effectLst>
        </p:spPr>
      </p:pic>
      <p:pic>
        <p:nvPicPr>
          <p:cNvPr id="6" name="Picture 4" descr="University of Washington Radiology (Diagnostic) on Doximity Residency  Navigator">
            <a:extLst>
              <a:ext uri="{FF2B5EF4-FFF2-40B4-BE49-F238E27FC236}">
                <a16:creationId xmlns:a16="http://schemas.microsoft.com/office/drawing/2014/main" id="{5BCE3448-3A84-FD4C-8260-C235EBDE3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0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cs typeface="Helvetica"/>
              </a:rPr>
              <a:t>Code Stroke</a:t>
            </a:r>
          </a:p>
        </p:txBody>
      </p:sp>
      <p:sp>
        <p:nvSpPr>
          <p:cNvPr id="3" name="Content Placeholder 2"/>
          <p:cNvSpPr>
            <a:spLocks noGrp="1"/>
          </p:cNvSpPr>
          <p:nvPr>
            <p:ph idx="1"/>
          </p:nvPr>
        </p:nvSpPr>
        <p:spPr>
          <a:xfrm>
            <a:off x="1832754" y="1715525"/>
            <a:ext cx="4573546" cy="4773529"/>
          </a:xfrm>
        </p:spPr>
        <p:txBody>
          <a:bodyPr>
            <a:normAutofit/>
          </a:bodyPr>
          <a:lstStyle/>
          <a:p>
            <a:r>
              <a:rPr lang="en-US" dirty="0">
                <a:latin typeface="Source Sans Pro" panose="020B0503030403020204" pitchFamily="34" charset="0"/>
                <a:ea typeface="Source Sans Pro" panose="020B0503030403020204" pitchFamily="34" charset="0"/>
                <a:cs typeface="Helvetica"/>
              </a:rPr>
              <a:t>Patient brought in with </a:t>
            </a:r>
            <a:r>
              <a:rPr lang="en-US" b="1" i="1" dirty="0">
                <a:solidFill>
                  <a:srgbClr val="FFFF00"/>
                </a:solidFill>
                <a:latin typeface="Source Sans Pro" panose="020B0503030403020204" pitchFamily="34" charset="0"/>
                <a:ea typeface="Source Sans Pro" panose="020B0503030403020204" pitchFamily="34" charset="0"/>
                <a:cs typeface="Helvetica"/>
              </a:rPr>
              <a:t>1 hour  </a:t>
            </a:r>
            <a:r>
              <a:rPr lang="en-US" dirty="0">
                <a:latin typeface="Source Sans Pro" panose="020B0503030403020204" pitchFamily="34" charset="0"/>
                <a:ea typeface="Source Sans Pro" panose="020B0503030403020204" pitchFamily="34" charset="0"/>
                <a:cs typeface="Helvetica"/>
              </a:rPr>
              <a:t>of aphasia and right facial droop. The initial head CT is negative. </a:t>
            </a:r>
          </a:p>
          <a:p>
            <a:r>
              <a:rPr lang="en-US" dirty="0">
                <a:latin typeface="Source Sans Pro" panose="020B0503030403020204" pitchFamily="34" charset="0"/>
                <a:ea typeface="Source Sans Pro" panose="020B0503030403020204" pitchFamily="34" charset="0"/>
                <a:cs typeface="Helvetica"/>
              </a:rPr>
              <a:t>Next step in imaging:</a:t>
            </a:r>
          </a:p>
          <a:p>
            <a:pPr marL="971550" lvl="1" indent="-514350">
              <a:buAutoNum type="alphaUcPeriod"/>
            </a:pPr>
            <a:r>
              <a:rPr lang="en-US" dirty="0">
                <a:solidFill>
                  <a:srgbClr val="FFC000"/>
                </a:solidFill>
                <a:latin typeface="Source Sans Pro" panose="020B0503030403020204" pitchFamily="34" charset="0"/>
                <a:ea typeface="Source Sans Pro" panose="020B0503030403020204" pitchFamily="34" charset="0"/>
                <a:cs typeface="Helvetica"/>
              </a:rPr>
              <a:t>CTA</a:t>
            </a:r>
          </a:p>
          <a:p>
            <a:pPr marL="971550" lvl="1" indent="-514350">
              <a:buAutoNum type="alphaUcPeriod"/>
            </a:pPr>
            <a:r>
              <a:rPr lang="en-US" dirty="0">
                <a:latin typeface="Source Sans Pro" panose="020B0503030403020204" pitchFamily="34" charset="0"/>
                <a:ea typeface="Source Sans Pro" panose="020B0503030403020204" pitchFamily="34" charset="0"/>
                <a:cs typeface="Helvetica"/>
              </a:rPr>
              <a:t>MRI</a:t>
            </a:r>
          </a:p>
          <a:p>
            <a:pPr marL="971550" lvl="1" indent="-514350">
              <a:buAutoNum type="alphaUcPeriod"/>
            </a:pPr>
            <a:r>
              <a:rPr lang="en-US" dirty="0">
                <a:latin typeface="Source Sans Pro" panose="020B0503030403020204" pitchFamily="34" charset="0"/>
                <a:ea typeface="Source Sans Pro" panose="020B0503030403020204" pitchFamily="34" charset="0"/>
                <a:cs typeface="Helvetica"/>
              </a:rPr>
              <a:t>Carotid Ultrasound</a:t>
            </a:r>
          </a:p>
          <a:p>
            <a:pPr marL="342900" lvl="1" indent="-342900"/>
            <a:endParaRPr lang="en-US" i="1" dirty="0">
              <a:latin typeface="Source Sans Pro" panose="020B0503030403020204" pitchFamily="34" charset="0"/>
              <a:ea typeface="Source Sans Pro" panose="020B0503030403020204" pitchFamily="34" charset="0"/>
              <a:cs typeface="Helvetica"/>
            </a:endParaRPr>
          </a:p>
          <a:p>
            <a:pPr marL="342900" lvl="1" indent="-342900"/>
            <a:r>
              <a:rPr lang="en-US" i="1" dirty="0">
                <a:latin typeface="Source Sans Pro" panose="020B0503030403020204" pitchFamily="34" charset="0"/>
                <a:ea typeface="Source Sans Pro" panose="020B0503030403020204" pitchFamily="34" charset="0"/>
                <a:cs typeface="Helvetica"/>
              </a:rPr>
              <a:t>What am I looking for?</a:t>
            </a:r>
          </a:p>
          <a:p>
            <a:endParaRPr lang="en-US" dirty="0">
              <a:latin typeface="Source Sans Pro" panose="020B0503030403020204" pitchFamily="34" charset="0"/>
              <a:ea typeface="Source Sans Pro" panose="020B0503030403020204" pitchFamily="34" charset="0"/>
              <a:cs typeface="Helvetica"/>
            </a:endParaRPr>
          </a:p>
        </p:txBody>
      </p:sp>
      <p:pic>
        <p:nvPicPr>
          <p:cNvPr id="4" name="Content Placeholder 6" descr="ser002img00018.jpg"/>
          <p:cNvPicPr>
            <a:picLocks noChangeAspect="1"/>
          </p:cNvPicPr>
          <p:nvPr/>
        </p:nvPicPr>
        <p:blipFill>
          <a:blip r:embed="rId3">
            <a:extLst>
              <a:ext uri="{28A0092B-C50C-407E-A947-70E740481C1C}">
                <a14:useLocalDpi xmlns:a14="http://schemas.microsoft.com/office/drawing/2010/main" val="0"/>
              </a:ext>
            </a:extLst>
          </a:blip>
          <a:srcRect l="-3839" r="-3839"/>
          <a:stretch>
            <a:fillRect/>
          </a:stretch>
        </p:blipFill>
        <p:spPr>
          <a:xfrm>
            <a:off x="6328318" y="1705150"/>
            <a:ext cx="4191233" cy="4697016"/>
          </a:xfrm>
          <a:prstGeom prst="rect">
            <a:avLst/>
          </a:prstGeom>
          <a:effectLst>
            <a:outerShdw blurRad="50800" dist="38100" dir="2700000" algn="tl" rotWithShape="0">
              <a:prstClr val="black">
                <a:alpha val="40000"/>
              </a:prstClr>
            </a:outerShdw>
          </a:effectLst>
        </p:spPr>
      </p:pic>
      <p:pic>
        <p:nvPicPr>
          <p:cNvPr id="6" name="Picture 4" descr="University of Washington Radiology (Diagnostic) on Doximity Residency  Navigator">
            <a:extLst>
              <a:ext uri="{FF2B5EF4-FFF2-40B4-BE49-F238E27FC236}">
                <a16:creationId xmlns:a16="http://schemas.microsoft.com/office/drawing/2014/main" id="{5BCE3448-3A84-FD4C-8260-C235EBDE3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7" y="5851261"/>
            <a:ext cx="921277" cy="92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023294"/>
      </p:ext>
    </p:extLst>
  </p:cSld>
  <p:clrMapOvr>
    <a:masterClrMapping/>
  </p:clrMapOvr>
</p:sld>
</file>

<file path=ppt/theme/theme1.xml><?xml version="1.0" encoding="utf-8"?>
<a:theme xmlns:a="http://schemas.openxmlformats.org/drawingml/2006/main" name="FunkyShapesVTI">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471</TotalTime>
  <Words>3703</Words>
  <Application>Microsoft Macintosh PowerPoint</Application>
  <PresentationFormat>Widescreen</PresentationFormat>
  <Paragraphs>509</Paragraphs>
  <Slides>67</Slides>
  <Notes>32</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Helvetica</vt:lpstr>
      <vt:lpstr>Source Sans Pro</vt:lpstr>
      <vt:lpstr>TwCenMT</vt:lpstr>
      <vt:lpstr>Wingdings</vt:lpstr>
      <vt:lpstr>FunkyShapesVTI</vt:lpstr>
      <vt:lpstr>Brain Bleed</vt:lpstr>
      <vt:lpstr>Goals &amp; Objectives </vt:lpstr>
      <vt:lpstr>Goals &amp; Objectives </vt:lpstr>
      <vt:lpstr>Which study?  Acute change</vt:lpstr>
      <vt:lpstr>Noncontrast Head CT</vt:lpstr>
      <vt:lpstr>Code Stroke!</vt:lpstr>
      <vt:lpstr>Code Stroke</vt:lpstr>
      <vt:lpstr>Code Stroke</vt:lpstr>
      <vt:lpstr>Code Stroke</vt:lpstr>
      <vt:lpstr>CT Angiography (CTA)</vt:lpstr>
      <vt:lpstr>Large Vessel Occlusion</vt:lpstr>
      <vt:lpstr>Thrombectomy</vt:lpstr>
      <vt:lpstr>Why?</vt:lpstr>
      <vt:lpstr>Which study?  Vascular</vt:lpstr>
      <vt:lpstr>PowerPoint Presentation</vt:lpstr>
      <vt:lpstr>Goals &amp; Objectives </vt:lpstr>
      <vt:lpstr>Normal Noncon Head CT</vt:lpstr>
      <vt:lpstr>Normal Noncon Head CT</vt:lpstr>
      <vt:lpstr>Normal Noncon Head CT</vt:lpstr>
      <vt:lpstr>Normal Noncon Head CT</vt:lpstr>
      <vt:lpstr>PowerPoint Presentation</vt:lpstr>
      <vt:lpstr>PowerPoint Presentation</vt:lpstr>
      <vt:lpstr>PowerPoint Presentation</vt:lpstr>
      <vt:lpstr>Goals &amp; Objectives </vt:lpstr>
      <vt:lpstr>PowerPoint Presentation</vt:lpstr>
      <vt:lpstr>Epidural Hematoma</vt:lpstr>
      <vt:lpstr>Step Review</vt:lpstr>
      <vt:lpstr>Step Review</vt:lpstr>
      <vt:lpstr>PowerPoint Presentation</vt:lpstr>
      <vt:lpstr>Epidural Hematoma</vt:lpstr>
      <vt:lpstr>Epidural Hematoma</vt:lpstr>
      <vt:lpstr>PowerPoint Presentation</vt:lpstr>
      <vt:lpstr>Acute Subdural Hematoma</vt:lpstr>
      <vt:lpstr>PowerPoint Presentation</vt:lpstr>
      <vt:lpstr>Acute Subdural Hematoma</vt:lpstr>
      <vt:lpstr>PowerPoint Presentation</vt:lpstr>
      <vt:lpstr>Chronic Subdural Hematoma</vt:lpstr>
      <vt:lpstr>Acute on chronic subdural hematoma</vt:lpstr>
      <vt:lpstr>PowerPoint Presentation</vt:lpstr>
      <vt:lpstr>PowerPoint Presentation</vt:lpstr>
      <vt:lpstr>Subarachnoid Hemorrhage</vt:lpstr>
      <vt:lpstr>PowerPoint Presentation</vt:lpstr>
      <vt:lpstr>PowerPoint Presentation</vt:lpstr>
      <vt:lpstr>PowerPoint Presentation</vt:lpstr>
      <vt:lpstr>SAH</vt:lpstr>
      <vt:lpstr>PowerPoint Presentation</vt:lpstr>
      <vt:lpstr>Intraventricular Hemorrhage</vt:lpstr>
      <vt:lpstr>PowerPoint Presentation</vt:lpstr>
      <vt:lpstr>Cerebral Contusion</vt:lpstr>
      <vt:lpstr>PowerPoint Presentation</vt:lpstr>
      <vt:lpstr>Cerebral Contusions</vt:lpstr>
      <vt:lpstr>PowerPoint Presentation</vt:lpstr>
      <vt:lpstr>Subcortical Injury</vt:lpstr>
      <vt:lpstr>Diffuse Axonal Injury</vt:lpstr>
      <vt:lpstr>PowerPoint Presentation</vt:lpstr>
      <vt:lpstr>Intracerebral Hemorrhage</vt:lpstr>
      <vt:lpstr>Goals &amp; Objectives </vt:lpstr>
      <vt:lpstr>Code Stroke!</vt:lpstr>
      <vt:lpstr>Code Stroke!</vt:lpstr>
      <vt:lpstr>Case</vt:lpstr>
      <vt:lpstr>Case</vt:lpstr>
      <vt:lpstr>Case</vt:lpstr>
      <vt:lpstr>Case</vt:lpstr>
      <vt:lpstr>Case</vt:lpstr>
      <vt:lpstr>Case</vt:lpstr>
      <vt:lpstr>What intracranial injuries are present?</vt:lpstr>
      <vt:lpstr>Thanks for tuning 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Bleed</dc:title>
  <dc:creator>Kiet V Vo</dc:creator>
  <cp:lastModifiedBy>Kiet V Vo</cp:lastModifiedBy>
  <cp:revision>214</cp:revision>
  <dcterms:created xsi:type="dcterms:W3CDTF">2020-09-28T01:58:55Z</dcterms:created>
  <dcterms:modified xsi:type="dcterms:W3CDTF">2020-09-30T00:50:26Z</dcterms:modified>
</cp:coreProperties>
</file>